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717" r:id="rId3"/>
    <p:sldId id="258" r:id="rId4"/>
    <p:sldId id="259" r:id="rId5"/>
    <p:sldId id="702" r:id="rId6"/>
    <p:sldId id="710" r:id="rId7"/>
    <p:sldId id="709" r:id="rId8"/>
    <p:sldId id="701" r:id="rId9"/>
    <p:sldId id="706" r:id="rId11"/>
    <p:sldId id="715" r:id="rId12"/>
    <p:sldId id="725" r:id="rId13"/>
    <p:sldId id="726" r:id="rId14"/>
    <p:sldId id="720" r:id="rId15"/>
    <p:sldId id="719" r:id="rId16"/>
    <p:sldId id="727" r:id="rId17"/>
    <p:sldId id="728" r:id="rId18"/>
    <p:sldId id="729" r:id="rId19"/>
    <p:sldId id="730" r:id="rId20"/>
    <p:sldId id="731" r:id="rId21"/>
    <p:sldId id="712" r:id="rId22"/>
    <p:sldId id="721" r:id="rId23"/>
    <p:sldId id="722" r:id="rId24"/>
    <p:sldId id="713" r:id="rId25"/>
    <p:sldId id="723" r:id="rId26"/>
    <p:sldId id="714" r:id="rId27"/>
    <p:sldId id="724" r:id="rId28"/>
    <p:sldId id="732" r:id="rId29"/>
    <p:sldId id="746" r:id="rId30"/>
    <p:sldId id="745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 panose="02040503050406030204"/>
        <a:ea typeface="Cambria" panose="02040503050406030204"/>
        <a:cs typeface="Cambria" panose="02040503050406030204"/>
        <a:sym typeface="Cambria" panose="02040503050406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 panose="02010600030101010101" charset="-122"/>
      </a:defRPr>
    </a:lvl1pPr>
    <a:lvl2pPr indent="228600" latinLnBrk="0">
      <a:defRPr sz="1200">
        <a:latin typeface="+mn-lt"/>
        <a:ea typeface="+mn-ea"/>
        <a:cs typeface="+mn-cs"/>
        <a:sym typeface="等线" panose="02010600030101010101" charset="-122"/>
      </a:defRPr>
    </a:lvl2pPr>
    <a:lvl3pPr indent="457200" latinLnBrk="0">
      <a:defRPr sz="1200">
        <a:latin typeface="+mn-lt"/>
        <a:ea typeface="+mn-ea"/>
        <a:cs typeface="+mn-cs"/>
        <a:sym typeface="等线" panose="02010600030101010101" charset="-122"/>
      </a:defRPr>
    </a:lvl3pPr>
    <a:lvl4pPr indent="685800" latinLnBrk="0">
      <a:defRPr sz="1200">
        <a:latin typeface="+mn-lt"/>
        <a:ea typeface="+mn-ea"/>
        <a:cs typeface="+mn-cs"/>
        <a:sym typeface="等线" panose="02010600030101010101" charset="-122"/>
      </a:defRPr>
    </a:lvl4pPr>
    <a:lvl5pPr indent="914400" latinLnBrk="0">
      <a:defRPr sz="1200">
        <a:latin typeface="+mn-lt"/>
        <a:ea typeface="+mn-ea"/>
        <a:cs typeface="+mn-cs"/>
        <a:sym typeface="等线" panose="02010600030101010101" charset="-122"/>
      </a:defRPr>
    </a:lvl5pPr>
    <a:lvl6pPr indent="1143000" latinLnBrk="0">
      <a:defRPr sz="1200">
        <a:latin typeface="+mn-lt"/>
        <a:ea typeface="+mn-ea"/>
        <a:cs typeface="+mn-cs"/>
        <a:sym typeface="等线" panose="02010600030101010101" charset="-122"/>
      </a:defRPr>
    </a:lvl6pPr>
    <a:lvl7pPr indent="1371600" latinLnBrk="0">
      <a:defRPr sz="1200">
        <a:latin typeface="+mn-lt"/>
        <a:ea typeface="+mn-ea"/>
        <a:cs typeface="+mn-cs"/>
        <a:sym typeface="等线" panose="02010600030101010101" charset="-122"/>
      </a:defRPr>
    </a:lvl7pPr>
    <a:lvl8pPr indent="1600200" latinLnBrk="0">
      <a:defRPr sz="1200">
        <a:latin typeface="+mn-lt"/>
        <a:ea typeface="+mn-ea"/>
        <a:cs typeface="+mn-cs"/>
        <a:sym typeface="等线" panose="02010600030101010101" charset="-122"/>
      </a:defRPr>
    </a:lvl8pPr>
    <a:lvl9pPr indent="1828800" latinLnBrk="0">
      <a:defRPr sz="1200">
        <a:latin typeface="+mn-lt"/>
        <a:ea typeface="+mn-ea"/>
        <a:cs typeface="+mn-cs"/>
        <a:sym typeface="等线" panose="02010600030101010101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3"/>
            <a:ext cx="10852238" cy="44196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107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9929" y="952508"/>
            <a:ext cx="5283243" cy="381004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单击此处编辑文本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08" name="文本占位符 4"/>
          <p:cNvSpPr>
            <a:spLocks noGrp="1"/>
          </p:cNvSpPr>
          <p:nvPr>
            <p:ph type="body" sz="quarter" idx="21" hasCustomPrompt="1"/>
          </p:nvPr>
        </p:nvSpPr>
        <p:spPr>
          <a:xfrm>
            <a:off x="6235749" y="952508"/>
            <a:ext cx="5283244" cy="381004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defTabSz="7956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" spc="174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单击此处编辑文本</a:t>
            </a:r>
          </a:p>
        </p:txBody>
      </p:sp>
      <p:sp>
        <p:nvSpPr>
          <p:cNvPr id="10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0"/>
            <a:ext cx="10852238" cy="441965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11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929" y="443233"/>
            <a:ext cx="10852238" cy="44196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132" name="图片占位符 2"/>
          <p:cNvSpPr>
            <a:spLocks noGrp="1"/>
          </p:cNvSpPr>
          <p:nvPr>
            <p:ph type="pic" sz="half" idx="21"/>
          </p:nvPr>
        </p:nvSpPr>
        <p:spPr>
          <a:xfrm>
            <a:off x="669929" y="952508"/>
            <a:ext cx="5283243" cy="5388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/>
        </p:txBody>
      </p:sp>
      <p:sp>
        <p:nvSpPr>
          <p:cNvPr id="133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238924" y="952508"/>
            <a:ext cx="5283243" cy="53889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69929" y="952508"/>
            <a:ext cx="10852238" cy="53889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5"/>
          <p:cNvSpPr/>
          <p:nvPr/>
        </p:nvSpPr>
        <p:spPr>
          <a:xfrm>
            <a:off x="266064" y="313689"/>
            <a:ext cx="11683367" cy="5634992"/>
          </a:xfrm>
          <a:prstGeom prst="rect">
            <a:avLst/>
          </a:prstGeom>
          <a:solidFill>
            <a:srgbClr val="F5F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50" name="矩形 8"/>
          <p:cNvSpPr/>
          <p:nvPr/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rgbClr val="213A71">
              <a:alpha val="1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51" name="任意形状 8"/>
          <p:cNvSpPr/>
          <p:nvPr/>
        </p:nvSpPr>
        <p:spPr>
          <a:xfrm>
            <a:off x="9480712" y="313004"/>
            <a:ext cx="2464998" cy="2403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E4">
                  <a:alpha val="24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52" name="任意形状 9"/>
          <p:cNvSpPr/>
          <p:nvPr/>
        </p:nvSpPr>
        <p:spPr>
          <a:xfrm rot="10800000">
            <a:off x="261015" y="4113028"/>
            <a:ext cx="1887416" cy="1840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99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53" name="编辑标题"/>
          <p:cNvSpPr txBox="1">
            <a:spLocks noGrp="1"/>
          </p:cNvSpPr>
          <p:nvPr>
            <p:ph type="title" hasCustomPrompt="1"/>
          </p:nvPr>
        </p:nvSpPr>
        <p:spPr>
          <a:xfrm>
            <a:off x="1320799" y="2376714"/>
            <a:ext cx="6653601" cy="16073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9600" b="1" spc="6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编辑标题</a:t>
            </a:r>
          </a:p>
        </p:txBody>
      </p:sp>
      <p:sp>
        <p:nvSpPr>
          <p:cNvPr id="15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任意形状 8"/>
          <p:cNvSpPr/>
          <p:nvPr/>
        </p:nvSpPr>
        <p:spPr>
          <a:xfrm>
            <a:off x="9727092" y="-51"/>
            <a:ext cx="2464999" cy="2403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62" name="任意形状 8"/>
          <p:cNvSpPr/>
          <p:nvPr/>
        </p:nvSpPr>
        <p:spPr>
          <a:xfrm rot="10800000">
            <a:off x="0" y="5480050"/>
            <a:ext cx="1412876" cy="1377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alpha val="24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6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0"/>
            <a:ext cx="10852238" cy="441965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16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0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rgbClr val="F5F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72" name="矩形 7"/>
          <p:cNvSpPr/>
          <p:nvPr/>
        </p:nvSpPr>
        <p:spPr>
          <a:xfrm>
            <a:off x="292799" y="304200"/>
            <a:ext cx="11606402" cy="624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73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281599" y="1249200"/>
            <a:ext cx="9626401" cy="7236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lnSpc>
                <a:spcPct val="100000"/>
              </a:lnSpc>
              <a:defRPr sz="32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单击此处编辑标题</a:t>
            </a:r>
          </a:p>
        </p:txBody>
      </p:sp>
      <p:sp>
        <p:nvSpPr>
          <p:cNvPr id="174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81112" y="2163599"/>
            <a:ext cx="9626601" cy="344520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7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矩形 7"/>
          <p:cNvSpPr/>
          <p:nvPr/>
        </p:nvSpPr>
        <p:spPr>
          <a:xfrm>
            <a:off x="0" y="-1"/>
            <a:ext cx="4823460" cy="6866257"/>
          </a:xfrm>
          <a:prstGeom prst="rect">
            <a:avLst/>
          </a:prstGeom>
          <a:solidFill>
            <a:srgbClr val="F5F5F8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83" name="任意形状 8"/>
          <p:cNvSpPr/>
          <p:nvPr/>
        </p:nvSpPr>
        <p:spPr>
          <a:xfrm rot="16200000">
            <a:off x="-21592" y="25772"/>
            <a:ext cx="1741807" cy="169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E4">
                  <a:alpha val="24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84" name="任意形状 9"/>
          <p:cNvSpPr/>
          <p:nvPr/>
        </p:nvSpPr>
        <p:spPr>
          <a:xfrm rot="10800000">
            <a:off x="0" y="5913754"/>
            <a:ext cx="976631" cy="95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D8D8E4">
                  <a:alpha val="2400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85" name="单击编辑标题"/>
          <p:cNvSpPr txBox="1"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1" cy="8820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lnSpc>
                <a:spcPct val="100000"/>
              </a:lnSpc>
              <a:defRPr sz="36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单击编辑标题</a:t>
            </a:r>
          </a:p>
        </p:txBody>
      </p:sp>
      <p:sp>
        <p:nvSpPr>
          <p:cNvPr id="18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6799" y="1764000"/>
            <a:ext cx="3956401" cy="40932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9"/>
          <p:cNvSpPr/>
          <p:nvPr/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rgbClr val="F5F5F8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95" name="任意形状 9"/>
          <p:cNvSpPr/>
          <p:nvPr/>
        </p:nvSpPr>
        <p:spPr>
          <a:xfrm rot="16200000">
            <a:off x="-18383" y="15240"/>
            <a:ext cx="1243965" cy="1213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D8D8E4">
                  <a:alpha val="2400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96" name="任意形状 8"/>
          <p:cNvSpPr/>
          <p:nvPr/>
        </p:nvSpPr>
        <p:spPr>
          <a:xfrm>
            <a:off x="10344784" y="-1"/>
            <a:ext cx="1847216" cy="1801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8D8E4">
                  <a:alpha val="24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19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11999" y="781199"/>
            <a:ext cx="10976401" cy="626401"/>
          </a:xfrm>
          <a:prstGeom prst="rect">
            <a:avLst/>
          </a:prstGeom>
        </p:spPr>
        <p:txBody>
          <a:bodyPr lIns="38100" tIns="38100" rIns="38100" bIns="38100"/>
          <a:lstStyle>
            <a:lvl1pPr algn="ctr">
              <a:lnSpc>
                <a:spcPct val="100000"/>
              </a:lnSpc>
              <a:defRPr sz="36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19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1999" y="1659600"/>
            <a:ext cx="10975976" cy="828001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305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矩形 7"/>
          <p:cNvSpPr/>
          <p:nvPr/>
        </p:nvSpPr>
        <p:spPr>
          <a:xfrm>
            <a:off x="3810" y="5029201"/>
            <a:ext cx="12192001" cy="1828800"/>
          </a:xfrm>
          <a:prstGeom prst="rect">
            <a:avLst/>
          </a:prstGeom>
          <a:solidFill>
            <a:srgbClr val="F5F5F8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07" name="任意形状 9"/>
          <p:cNvSpPr/>
          <p:nvPr/>
        </p:nvSpPr>
        <p:spPr>
          <a:xfrm rot="10800000">
            <a:off x="3810" y="5905500"/>
            <a:ext cx="976631" cy="952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D8D8E4">
                  <a:alpha val="2400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0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04800" y="669600"/>
            <a:ext cx="10976400" cy="565201"/>
          </a:xfrm>
          <a:prstGeom prst="rect">
            <a:avLst/>
          </a:prstGeom>
        </p:spPr>
        <p:txBody>
          <a:bodyPr lIns="38100" tIns="38100" rIns="38100" bIns="38100"/>
          <a:lstStyle>
            <a:lvl1pPr algn="ctr">
              <a:lnSpc>
                <a:spcPct val="100000"/>
              </a:lnSpc>
              <a:defRPr sz="32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20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04837" y="1681200"/>
            <a:ext cx="10990800" cy="32112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10" name="文本占位符 8"/>
          <p:cNvSpPr>
            <a:spLocks noGrp="1"/>
          </p:cNvSpPr>
          <p:nvPr>
            <p:ph type="body" sz="quarter" idx="21"/>
          </p:nvPr>
        </p:nvSpPr>
        <p:spPr>
          <a:xfrm>
            <a:off x="594000" y="5180400"/>
            <a:ext cx="11001600" cy="10116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30000"/>
              </a:lnSpc>
              <a:defRPr sz="1600" spc="1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矩形 9"/>
          <p:cNvSpPr/>
          <p:nvPr/>
        </p:nvSpPr>
        <p:spPr>
          <a:xfrm>
            <a:off x="0" y="-3493"/>
            <a:ext cx="12192000" cy="914401"/>
          </a:xfrm>
          <a:prstGeom prst="rect">
            <a:avLst/>
          </a:prstGeom>
          <a:solidFill>
            <a:srgbClr val="F5F5F8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1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579755" y="193039"/>
            <a:ext cx="11037570" cy="52133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8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22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9599" y="1663200"/>
            <a:ext cx="5342401" cy="2894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1" name="文本占位符 10"/>
          <p:cNvSpPr>
            <a:spLocks noGrp="1"/>
          </p:cNvSpPr>
          <p:nvPr>
            <p:ph type="body" sz="quarter" idx="21"/>
          </p:nvPr>
        </p:nvSpPr>
        <p:spPr>
          <a:xfrm>
            <a:off x="572399" y="4816800"/>
            <a:ext cx="5342402" cy="7812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30000"/>
              </a:lnSpc>
              <a:defRPr sz="1600" spc="1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22" name="文本占位符 12"/>
          <p:cNvSpPr>
            <a:spLocks noGrp="1"/>
          </p:cNvSpPr>
          <p:nvPr>
            <p:ph type="body" sz="quarter" idx="22"/>
          </p:nvPr>
        </p:nvSpPr>
        <p:spPr>
          <a:xfrm>
            <a:off x="6253200" y="4813200"/>
            <a:ext cx="5367600" cy="781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30000"/>
              </a:lnSpc>
              <a:defRPr sz="1600" spc="1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矩形 9"/>
          <p:cNvSpPr/>
          <p:nvPr/>
        </p:nvSpPr>
        <p:spPr>
          <a:xfrm>
            <a:off x="0" y="959223"/>
            <a:ext cx="12192000" cy="49395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31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522799" y="1339200"/>
            <a:ext cx="9144001" cy="23868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ctr">
              <a:lnSpc>
                <a:spcPct val="100000"/>
              </a:lnSpc>
              <a:defRPr sz="60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单击此处编辑标题</a:t>
            </a:r>
          </a:p>
        </p:txBody>
      </p:sp>
      <p:sp>
        <p:nvSpPr>
          <p:cNvPr id="23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2412" y="3862799"/>
            <a:ext cx="9144001" cy="1656001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 algn="ctr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0"/>
            <a:ext cx="10852238" cy="441965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2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矩形 6"/>
          <p:cNvSpPr/>
          <p:nvPr/>
        </p:nvSpPr>
        <p:spPr>
          <a:xfrm>
            <a:off x="7817805" y="1674659"/>
            <a:ext cx="2254686" cy="3623155"/>
          </a:xfrm>
          <a:prstGeom prst="rect">
            <a:avLst/>
          </a:prstGeom>
          <a:solidFill>
            <a:srgbClr val="1431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49" name="矩形 7"/>
          <p:cNvSpPr/>
          <p:nvPr/>
        </p:nvSpPr>
        <p:spPr>
          <a:xfrm>
            <a:off x="2119508" y="1674659"/>
            <a:ext cx="248434" cy="3623156"/>
          </a:xfrm>
          <a:prstGeom prst="rect">
            <a:avLst/>
          </a:prstGeom>
          <a:solidFill>
            <a:srgbClr val="1431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50" name="矩形 8"/>
          <p:cNvSpPr/>
          <p:nvPr/>
        </p:nvSpPr>
        <p:spPr>
          <a:xfrm>
            <a:off x="2367943" y="1674659"/>
            <a:ext cx="5449864" cy="3623156"/>
          </a:xfrm>
          <a:prstGeom prst="rect">
            <a:avLst/>
          </a:prstGeom>
          <a:solidFill>
            <a:srgbClr val="143163">
              <a:alpha val="58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51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2596543" y="2095500"/>
            <a:ext cx="5061557" cy="1811049"/>
          </a:xfrm>
          <a:prstGeom prst="rect">
            <a:avLst/>
          </a:prstGeom>
        </p:spPr>
        <p:txBody>
          <a:bodyPr lIns="46799" tIns="46799" rIns="46799" bIns="46799" anchor="b"/>
          <a:lstStyle>
            <a:lvl1pPr>
              <a:lnSpc>
                <a:spcPct val="100000"/>
              </a:lnSpc>
              <a:defRPr sz="5400" b="1" spc="3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单击此处编辑标题</a:t>
            </a:r>
          </a:p>
        </p:txBody>
      </p:sp>
      <p:sp>
        <p:nvSpPr>
          <p:cNvPr id="25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96543" y="3985259"/>
            <a:ext cx="5061557" cy="950985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>
              <a:lnSpc>
                <a:spcPct val="100000"/>
              </a:lnSpc>
              <a:buSzTx/>
              <a:buFontTx/>
              <a:buNone/>
              <a:defRPr spc="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pc="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pc="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pc="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pc="2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单击此处编辑副标题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5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3"/>
            <a:ext cx="10852238" cy="44196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261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69881" y="952508"/>
            <a:ext cx="10852238" cy="53889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0" name="矩形 7"/>
          <p:cNvSpPr/>
          <p:nvPr/>
        </p:nvSpPr>
        <p:spPr>
          <a:xfrm>
            <a:off x="2503184" y="1746880"/>
            <a:ext cx="7185632" cy="3364239"/>
          </a:xfrm>
          <a:prstGeom prst="rect">
            <a:avLst/>
          </a:prstGeom>
          <a:solidFill>
            <a:srgbClr val="143163">
              <a:alpha val="8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71" name="矩形 8"/>
          <p:cNvSpPr/>
          <p:nvPr/>
        </p:nvSpPr>
        <p:spPr>
          <a:xfrm>
            <a:off x="2076450" y="1435434"/>
            <a:ext cx="8039100" cy="3987129"/>
          </a:xfrm>
          <a:prstGeom prst="rect">
            <a:avLst/>
          </a:prstGeom>
          <a:ln w="57150">
            <a:solidFill>
              <a:srgbClr val="14316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272" name="直接连接符 9"/>
          <p:cNvSpPr/>
          <p:nvPr/>
        </p:nvSpPr>
        <p:spPr>
          <a:xfrm>
            <a:off x="5537999" y="3511060"/>
            <a:ext cx="1116001" cy="1"/>
          </a:xfrm>
          <a:prstGeom prst="line">
            <a:avLst/>
          </a:prstGeom>
          <a:ln w="38100">
            <a:solidFill>
              <a:srgbClr val="FFFFFF"/>
            </a:solidFill>
            <a:miter/>
          </a:ln>
        </p:spPr>
        <p:txBody>
          <a:bodyPr lIns="45719" rIns="45719"/>
          <a:lstStyle/>
          <a:p/>
        </p:txBody>
      </p:sp>
      <p:sp>
        <p:nvSpPr>
          <p:cNvPr id="2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3"/>
            <a:ext cx="10852238" cy="44196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28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69929" y="952508"/>
            <a:ext cx="5283243" cy="53889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8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3"/>
            <a:ext cx="10852238" cy="44196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29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9929" y="952508"/>
            <a:ext cx="5283243" cy="381004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单击此处编辑文本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91" name="文本占位符 4"/>
          <p:cNvSpPr>
            <a:spLocks noGrp="1"/>
          </p:cNvSpPr>
          <p:nvPr>
            <p:ph type="body" sz="quarter" idx="21" hasCustomPrompt="1"/>
          </p:nvPr>
        </p:nvSpPr>
        <p:spPr>
          <a:xfrm>
            <a:off x="6235749" y="952508"/>
            <a:ext cx="5283244" cy="381004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defTabSz="79565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40" spc="174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单击此处编辑文本</a:t>
            </a:r>
          </a:p>
        </p:txBody>
      </p:sp>
      <p:sp>
        <p:nvSpPr>
          <p:cNvPr id="29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矩形 5"/>
          <p:cNvSpPr/>
          <p:nvPr/>
        </p:nvSpPr>
        <p:spPr>
          <a:xfrm>
            <a:off x="387350" y="273050"/>
            <a:ext cx="11417300" cy="6311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0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0"/>
            <a:ext cx="10852238" cy="441965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3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浅色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" descr="图片 3"/>
          <p:cNvPicPr>
            <a:picLocks noChangeAspect="1"/>
          </p:cNvPicPr>
          <p:nvPr/>
        </p:nvPicPr>
        <p:blipFill>
          <a:blip r:embed="rId2">
            <a:alphaModFix amt="57337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hose&amp;易快报组合.png" descr="hose&amp;易快报组合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264" y="273917"/>
            <a:ext cx="2478991" cy="33466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矩形 4"/>
          <p:cNvSpPr/>
          <p:nvPr/>
        </p:nvSpPr>
        <p:spPr>
          <a:xfrm flipH="1">
            <a:off x="-670" y="232786"/>
            <a:ext cx="334964" cy="41692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929" y="443233"/>
            <a:ext cx="10852238" cy="44196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316" name="图片占位符 2"/>
          <p:cNvSpPr>
            <a:spLocks noGrp="1"/>
          </p:cNvSpPr>
          <p:nvPr>
            <p:ph type="pic" sz="half" idx="21"/>
          </p:nvPr>
        </p:nvSpPr>
        <p:spPr>
          <a:xfrm>
            <a:off x="669929" y="952508"/>
            <a:ext cx="5283243" cy="5388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/>
        </p:txBody>
      </p:sp>
      <p:sp>
        <p:nvSpPr>
          <p:cNvPr id="317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238924" y="952508"/>
            <a:ext cx="5283243" cy="53889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69929" y="952508"/>
            <a:ext cx="10852238" cy="53889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矩形 5"/>
          <p:cNvSpPr/>
          <p:nvPr/>
        </p:nvSpPr>
        <p:spPr>
          <a:xfrm>
            <a:off x="0" y="1617422"/>
            <a:ext cx="248433" cy="3623156"/>
          </a:xfrm>
          <a:prstGeom prst="rect">
            <a:avLst/>
          </a:prstGeom>
          <a:solidFill>
            <a:srgbClr val="1431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34" name="矩形 6"/>
          <p:cNvSpPr/>
          <p:nvPr/>
        </p:nvSpPr>
        <p:spPr>
          <a:xfrm>
            <a:off x="248433" y="1617422"/>
            <a:ext cx="6711168" cy="3623156"/>
          </a:xfrm>
          <a:prstGeom prst="rect">
            <a:avLst/>
          </a:prstGeom>
          <a:solidFill>
            <a:srgbClr val="143163">
              <a:alpha val="58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35" name="编辑标题"/>
          <p:cNvSpPr txBox="1">
            <a:spLocks noGrp="1"/>
          </p:cNvSpPr>
          <p:nvPr>
            <p:ph type="title" hasCustomPrompt="1"/>
          </p:nvPr>
        </p:nvSpPr>
        <p:spPr>
          <a:xfrm>
            <a:off x="433367" y="2194580"/>
            <a:ext cx="6348435" cy="153922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8800" b="1" spc="60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编辑标题</a:t>
            </a:r>
          </a:p>
        </p:txBody>
      </p:sp>
      <p:sp>
        <p:nvSpPr>
          <p:cNvPr id="33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3367" y="3784600"/>
            <a:ext cx="63484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SzTx/>
              <a:buFontTx/>
              <a:buNone/>
              <a:defRPr sz="3600" spc="1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indent="457200">
              <a:lnSpc>
                <a:spcPct val="130000"/>
              </a:lnSpc>
              <a:buSzTx/>
              <a:buFontTx/>
              <a:buNone/>
              <a:defRPr sz="3600" spc="1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indent="914400">
              <a:lnSpc>
                <a:spcPct val="130000"/>
              </a:lnSpc>
              <a:buSzTx/>
              <a:buFontTx/>
              <a:buNone/>
              <a:defRPr sz="3600" spc="1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indent="1371600">
              <a:lnSpc>
                <a:spcPct val="130000"/>
              </a:lnSpc>
              <a:buSzTx/>
              <a:buFontTx/>
              <a:buNone/>
              <a:defRPr sz="3600" spc="1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indent="1828800">
              <a:lnSpc>
                <a:spcPct val="130000"/>
              </a:lnSpc>
              <a:buSzTx/>
              <a:buFontTx/>
              <a:buNone/>
              <a:defRPr sz="3600" spc="15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3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0"/>
            <a:ext cx="10852238" cy="441965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345" name="矩形 7"/>
          <p:cNvSpPr/>
          <p:nvPr/>
        </p:nvSpPr>
        <p:spPr>
          <a:xfrm rot="10800000">
            <a:off x="11947404" y="1617509"/>
            <a:ext cx="248434" cy="3623156"/>
          </a:xfrm>
          <a:prstGeom prst="rect">
            <a:avLst/>
          </a:prstGeom>
          <a:solidFill>
            <a:srgbClr val="1431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4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矩形 7"/>
          <p:cNvSpPr/>
          <p:nvPr/>
        </p:nvSpPr>
        <p:spPr>
          <a:xfrm>
            <a:off x="292799" y="304200"/>
            <a:ext cx="11606402" cy="624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54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281599" y="1249200"/>
            <a:ext cx="9626401" cy="7236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lnSpc>
                <a:spcPct val="100000"/>
              </a:lnSpc>
              <a:defRPr sz="32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单击此处编辑标题</a:t>
            </a:r>
          </a:p>
        </p:txBody>
      </p:sp>
      <p:sp>
        <p:nvSpPr>
          <p:cNvPr id="355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81112" y="2163599"/>
            <a:ext cx="9626601" cy="344520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358" name="组合 9"/>
          <p:cNvGrpSpPr/>
          <p:nvPr/>
        </p:nvGrpSpPr>
        <p:grpSpPr>
          <a:xfrm>
            <a:off x="1904" y="1617345"/>
            <a:ext cx="12188191" cy="3623310"/>
            <a:chOff x="0" y="0"/>
            <a:chExt cx="12188190" cy="3623309"/>
          </a:xfrm>
        </p:grpSpPr>
        <p:sp>
          <p:nvSpPr>
            <p:cNvPr id="356" name="矩形 5"/>
            <p:cNvSpPr/>
            <p:nvPr/>
          </p:nvSpPr>
          <p:spPr>
            <a:xfrm rot="10800000">
              <a:off x="11897359" y="0"/>
              <a:ext cx="290831" cy="3623310"/>
            </a:xfrm>
            <a:prstGeom prst="rect">
              <a:avLst/>
            </a:prstGeom>
            <a:solidFill>
              <a:srgbClr val="1431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</a:p>
          </p:txBody>
        </p:sp>
        <p:sp>
          <p:nvSpPr>
            <p:cNvPr id="357" name="矩形 8"/>
            <p:cNvSpPr/>
            <p:nvPr/>
          </p:nvSpPr>
          <p:spPr>
            <a:xfrm rot="10800000">
              <a:off x="-1" y="0"/>
              <a:ext cx="290831" cy="3623310"/>
            </a:xfrm>
            <a:prstGeom prst="rect">
              <a:avLst/>
            </a:prstGeom>
            <a:solidFill>
              <a:srgbClr val="1431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</a:p>
          </p:txBody>
        </p:sp>
      </p:grpSp>
      <p:sp>
        <p:nvSpPr>
          <p:cNvPr id="3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矩形 7"/>
          <p:cNvSpPr/>
          <p:nvPr/>
        </p:nvSpPr>
        <p:spPr>
          <a:xfrm>
            <a:off x="0" y="-1"/>
            <a:ext cx="4823460" cy="6866257"/>
          </a:xfrm>
          <a:prstGeom prst="rect">
            <a:avLst/>
          </a:prstGeom>
          <a:solidFill>
            <a:srgbClr val="F0F2F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67" name="单击编辑标题"/>
          <p:cNvSpPr txBox="1"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1" cy="8820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lnSpc>
                <a:spcPct val="100000"/>
              </a:lnSpc>
              <a:defRPr sz="36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单击编辑标题</a:t>
            </a:r>
          </a:p>
        </p:txBody>
      </p:sp>
      <p:sp>
        <p:nvSpPr>
          <p:cNvPr id="36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6799" y="1764000"/>
            <a:ext cx="3956401" cy="40932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69" name="矩形 5"/>
          <p:cNvSpPr/>
          <p:nvPr/>
        </p:nvSpPr>
        <p:spPr>
          <a:xfrm rot="10800000">
            <a:off x="11912600" y="1502410"/>
            <a:ext cx="290830" cy="3623310"/>
          </a:xfrm>
          <a:prstGeom prst="rect">
            <a:avLst/>
          </a:prstGeom>
          <a:solidFill>
            <a:srgbClr val="1431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7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矩形 9"/>
          <p:cNvSpPr/>
          <p:nvPr/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rgbClr val="F0F2F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7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11999" y="781199"/>
            <a:ext cx="10976401" cy="626401"/>
          </a:xfrm>
          <a:prstGeom prst="rect">
            <a:avLst/>
          </a:prstGeom>
        </p:spPr>
        <p:txBody>
          <a:bodyPr lIns="38100" tIns="38100" rIns="38100" bIns="38100"/>
          <a:lstStyle>
            <a:lvl1pPr algn="ctr">
              <a:lnSpc>
                <a:spcPct val="100000"/>
              </a:lnSpc>
              <a:defRPr sz="36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37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1999" y="1659600"/>
            <a:ext cx="10975976" cy="828001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80" name="矩形 5"/>
          <p:cNvSpPr/>
          <p:nvPr/>
        </p:nvSpPr>
        <p:spPr>
          <a:xfrm rot="16200000">
            <a:off x="5955029" y="-1666240"/>
            <a:ext cx="290831" cy="3623310"/>
          </a:xfrm>
          <a:prstGeom prst="rect">
            <a:avLst/>
          </a:prstGeom>
          <a:solidFill>
            <a:srgbClr val="1431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8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矩形 7"/>
          <p:cNvSpPr/>
          <p:nvPr/>
        </p:nvSpPr>
        <p:spPr>
          <a:xfrm>
            <a:off x="0" y="5029201"/>
            <a:ext cx="12192000" cy="1828800"/>
          </a:xfrm>
          <a:prstGeom prst="rect">
            <a:avLst/>
          </a:prstGeom>
          <a:solidFill>
            <a:srgbClr val="F0F2F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8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04800" y="669600"/>
            <a:ext cx="10976400" cy="565201"/>
          </a:xfrm>
          <a:prstGeom prst="rect">
            <a:avLst/>
          </a:prstGeom>
        </p:spPr>
        <p:txBody>
          <a:bodyPr lIns="38100" tIns="38100" rIns="38100" bIns="38100"/>
          <a:lstStyle>
            <a:lvl1pPr algn="ctr">
              <a:lnSpc>
                <a:spcPct val="100000"/>
              </a:lnSpc>
              <a:defRPr sz="32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39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04837" y="1681200"/>
            <a:ext cx="10990800" cy="32112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91" name="文本占位符 8"/>
          <p:cNvSpPr>
            <a:spLocks noGrp="1"/>
          </p:cNvSpPr>
          <p:nvPr>
            <p:ph type="body" sz="quarter" idx="21"/>
          </p:nvPr>
        </p:nvSpPr>
        <p:spPr>
          <a:xfrm>
            <a:off x="594000" y="5180400"/>
            <a:ext cx="11001600" cy="10116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30000"/>
              </a:lnSpc>
              <a:defRPr sz="1600" spc="1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92" name="矩形 5"/>
          <p:cNvSpPr/>
          <p:nvPr/>
        </p:nvSpPr>
        <p:spPr>
          <a:xfrm rot="16200000">
            <a:off x="5955029" y="-1666240"/>
            <a:ext cx="290831" cy="3623310"/>
          </a:xfrm>
          <a:prstGeom prst="rect">
            <a:avLst/>
          </a:prstGeom>
          <a:solidFill>
            <a:srgbClr val="1431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3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矩形 9"/>
          <p:cNvSpPr/>
          <p:nvPr/>
        </p:nvSpPr>
        <p:spPr>
          <a:xfrm>
            <a:off x="2540" y="0"/>
            <a:ext cx="12192001" cy="914400"/>
          </a:xfrm>
          <a:prstGeom prst="rect">
            <a:avLst/>
          </a:prstGeom>
          <a:solidFill>
            <a:srgbClr val="F0F2F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40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579599" y="236330"/>
            <a:ext cx="11037601" cy="441965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40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9599" y="1663200"/>
            <a:ext cx="5342401" cy="2894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3" name="文本占位符 10"/>
          <p:cNvSpPr>
            <a:spLocks noGrp="1"/>
          </p:cNvSpPr>
          <p:nvPr>
            <p:ph type="body" sz="quarter" idx="21"/>
          </p:nvPr>
        </p:nvSpPr>
        <p:spPr>
          <a:xfrm>
            <a:off x="572399" y="4816800"/>
            <a:ext cx="5342402" cy="7812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30000"/>
              </a:lnSpc>
              <a:defRPr sz="1600" spc="1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404" name="文本占位符 12"/>
          <p:cNvSpPr>
            <a:spLocks noGrp="1"/>
          </p:cNvSpPr>
          <p:nvPr>
            <p:ph type="body" sz="quarter" idx="22"/>
          </p:nvPr>
        </p:nvSpPr>
        <p:spPr>
          <a:xfrm>
            <a:off x="6253200" y="4813200"/>
            <a:ext cx="5367600" cy="781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30000"/>
              </a:lnSpc>
              <a:defRPr sz="1600" spc="1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405" name="矩形 5"/>
          <p:cNvSpPr/>
          <p:nvPr/>
        </p:nvSpPr>
        <p:spPr>
          <a:xfrm rot="16200000">
            <a:off x="5950584" y="4906010"/>
            <a:ext cx="290831" cy="3623310"/>
          </a:xfrm>
          <a:prstGeom prst="rect">
            <a:avLst/>
          </a:prstGeom>
          <a:solidFill>
            <a:srgbClr val="14316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40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正文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矩形 9"/>
          <p:cNvSpPr/>
          <p:nvPr/>
        </p:nvSpPr>
        <p:spPr>
          <a:xfrm>
            <a:off x="0" y="959223"/>
            <a:ext cx="12192000" cy="49395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414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522799" y="1339200"/>
            <a:ext cx="9144001" cy="23868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ctr">
              <a:lnSpc>
                <a:spcPct val="100000"/>
              </a:lnSpc>
              <a:defRPr sz="6000" b="1" spc="20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单击此处编辑标题</a:t>
            </a:r>
          </a:p>
        </p:txBody>
      </p:sp>
      <p:sp>
        <p:nvSpPr>
          <p:cNvPr id="415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2412" y="3862799"/>
            <a:ext cx="9144001" cy="1656001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 algn="ctr">
              <a:lnSpc>
                <a:spcPct val="130000"/>
              </a:lnSpc>
              <a:defRPr sz="1600" spc="150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418" name="组合 8"/>
          <p:cNvGrpSpPr/>
          <p:nvPr/>
        </p:nvGrpSpPr>
        <p:grpSpPr>
          <a:xfrm>
            <a:off x="4283074" y="-1904"/>
            <a:ext cx="3623310" cy="6865619"/>
            <a:chOff x="0" y="1"/>
            <a:chExt cx="3623309" cy="6865618"/>
          </a:xfrm>
        </p:grpSpPr>
        <p:sp>
          <p:nvSpPr>
            <p:cNvPr id="416" name="矩形 7"/>
            <p:cNvSpPr/>
            <p:nvPr/>
          </p:nvSpPr>
          <p:spPr>
            <a:xfrm rot="16200000">
              <a:off x="1666239" y="4908550"/>
              <a:ext cx="290830" cy="3623310"/>
            </a:xfrm>
            <a:prstGeom prst="rect">
              <a:avLst/>
            </a:prstGeom>
            <a:solidFill>
              <a:srgbClr val="1431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</a:p>
          </p:txBody>
        </p:sp>
        <p:sp>
          <p:nvSpPr>
            <p:cNvPr id="417" name="矩形 5"/>
            <p:cNvSpPr/>
            <p:nvPr/>
          </p:nvSpPr>
          <p:spPr>
            <a:xfrm rot="16200000">
              <a:off x="1666239" y="-1666239"/>
              <a:ext cx="290830" cy="3623310"/>
            </a:xfrm>
            <a:prstGeom prst="rect">
              <a:avLst/>
            </a:prstGeom>
            <a:solidFill>
              <a:srgbClr val="1431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</a:p>
          </p:txBody>
        </p:sp>
      </p:grpSp>
      <p:sp>
        <p:nvSpPr>
          <p:cNvPr id="4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888" y="6404292"/>
            <a:ext cx="27291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"/>
          <p:cNvSpPr/>
          <p:nvPr/>
        </p:nvSpPr>
        <p:spPr>
          <a:xfrm>
            <a:off x="274319" y="321259"/>
            <a:ext cx="11683457" cy="3930531"/>
          </a:xfrm>
          <a:prstGeom prst="rect">
            <a:avLst/>
          </a:prstGeom>
          <a:solidFill>
            <a:srgbClr val="F5F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62" name="任意形状 8"/>
          <p:cNvSpPr/>
          <p:nvPr/>
        </p:nvSpPr>
        <p:spPr>
          <a:xfrm>
            <a:off x="9490237" y="321259"/>
            <a:ext cx="2464998" cy="2403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99000">
                <a:srgbClr val="D8D8E4">
                  <a:alpha val="24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63" name="任意形状 9"/>
          <p:cNvSpPr/>
          <p:nvPr/>
        </p:nvSpPr>
        <p:spPr>
          <a:xfrm rot="10800000">
            <a:off x="261015" y="2411669"/>
            <a:ext cx="1887416" cy="1840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7" y="0"/>
                </a:moveTo>
                <a:lnTo>
                  <a:pt x="21600" y="0"/>
                </a:lnTo>
                <a:lnTo>
                  <a:pt x="21600" y="19238"/>
                </a:lnTo>
                <a:lnTo>
                  <a:pt x="20505" y="19909"/>
                </a:lnTo>
                <a:cubicBezTo>
                  <a:pt x="18538" y="20988"/>
                  <a:pt x="16283" y="21600"/>
                  <a:pt x="13886" y="21600"/>
                </a:cubicBezTo>
                <a:cubicBezTo>
                  <a:pt x="6217" y="21600"/>
                  <a:pt x="0" y="15328"/>
                  <a:pt x="0" y="7592"/>
                </a:cubicBezTo>
                <a:cubicBezTo>
                  <a:pt x="0" y="5174"/>
                  <a:pt x="607" y="2900"/>
                  <a:pt x="1676" y="91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64" name="矩形 9"/>
          <p:cNvSpPr/>
          <p:nvPr/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rgbClr val="F5F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65" name="矩形 10"/>
          <p:cNvSpPr/>
          <p:nvPr/>
        </p:nvSpPr>
        <p:spPr>
          <a:xfrm flipV="1">
            <a:off x="750569" y="6305550"/>
            <a:ext cx="715647" cy="76201"/>
          </a:xfrm>
          <a:prstGeom prst="rect">
            <a:avLst/>
          </a:prstGeom>
          <a:solidFill>
            <a:srgbClr val="F5F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66" name="矩形 11"/>
          <p:cNvSpPr/>
          <p:nvPr/>
        </p:nvSpPr>
        <p:spPr>
          <a:xfrm>
            <a:off x="1555114" y="6306820"/>
            <a:ext cx="88901" cy="76202"/>
          </a:xfrm>
          <a:prstGeom prst="rect">
            <a:avLst/>
          </a:prstGeom>
          <a:solidFill>
            <a:srgbClr val="F5F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67" name="矩形 12"/>
          <p:cNvSpPr/>
          <p:nvPr/>
        </p:nvSpPr>
        <p:spPr>
          <a:xfrm>
            <a:off x="1731010" y="6306820"/>
            <a:ext cx="253366" cy="76202"/>
          </a:xfrm>
          <a:prstGeom prst="rect">
            <a:avLst/>
          </a:prstGeom>
          <a:solidFill>
            <a:srgbClr val="F5F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68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883644" y="809127"/>
            <a:ext cx="9144001" cy="189674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6600" b="1" spc="6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单击此处编辑标题</a:t>
            </a:r>
          </a:p>
        </p:txBody>
      </p:sp>
      <p:sp>
        <p:nvSpPr>
          <p:cNvPr id="6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3642" y="3017520"/>
            <a:ext cx="9144001" cy="89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SzTx/>
              <a:buFontTx/>
              <a:buNone/>
              <a:defRPr sz="24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4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4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4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400" spc="20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单击此处编辑副标题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70" name="文本占位符 4"/>
          <p:cNvSpPr>
            <a:spLocks noGrp="1"/>
          </p:cNvSpPr>
          <p:nvPr>
            <p:ph type="body" sz="quarter" idx="21" hasCustomPrompt="1"/>
          </p:nvPr>
        </p:nvSpPr>
        <p:spPr>
          <a:xfrm>
            <a:off x="883644" y="5050432"/>
            <a:ext cx="3365430" cy="5796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SzTx/>
              <a:buFontTx/>
              <a:buNone/>
              <a:defRPr sz="2400" spc="1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编辑文本</a:t>
            </a:r>
          </a:p>
        </p:txBody>
      </p:sp>
      <p:sp>
        <p:nvSpPr>
          <p:cNvPr id="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3"/>
            <a:ext cx="10852238" cy="44196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7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69881" y="952508"/>
            <a:ext cx="10852238" cy="53889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13"/>
          <p:cNvSpPr/>
          <p:nvPr/>
        </p:nvSpPr>
        <p:spPr>
          <a:xfrm>
            <a:off x="0" y="6474459"/>
            <a:ext cx="12249150" cy="383541"/>
          </a:xfrm>
          <a:prstGeom prst="rect">
            <a:avLst/>
          </a:prstGeom>
          <a:solidFill>
            <a:srgbClr val="F5F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</a:p>
        </p:txBody>
      </p:sp>
      <p:sp>
        <p:nvSpPr>
          <p:cNvPr id="88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4676775" y="2059757"/>
            <a:ext cx="6243774" cy="92202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400" b="1" spc="3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单击此处编辑标题</a:t>
            </a:r>
          </a:p>
        </p:txBody>
      </p:sp>
      <p:sp>
        <p:nvSpPr>
          <p:cNvPr id="89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76775" y="3102596"/>
            <a:ext cx="6243774" cy="1401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SzTx/>
              <a:buFontTx/>
              <a:buNone/>
              <a:defRPr sz="18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indent="457200">
              <a:lnSpc>
                <a:spcPct val="130000"/>
              </a:lnSpc>
              <a:buSzTx/>
              <a:buFontTx/>
              <a:buNone/>
              <a:defRPr sz="18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indent="914400">
              <a:lnSpc>
                <a:spcPct val="130000"/>
              </a:lnSpc>
              <a:buSzTx/>
              <a:buFontTx/>
              <a:buNone/>
              <a:defRPr sz="18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indent="1371600">
              <a:lnSpc>
                <a:spcPct val="130000"/>
              </a:lnSpc>
              <a:buSzTx/>
              <a:buFontTx/>
              <a:buNone/>
              <a:defRPr sz="18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indent="1828800">
              <a:lnSpc>
                <a:spcPct val="130000"/>
              </a:lnSpc>
              <a:buSzTx/>
              <a:buFontTx/>
              <a:buNone/>
              <a:defRPr sz="18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单击此处编辑文本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69881" y="443233"/>
            <a:ext cx="10852238" cy="44196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sz="2400" b="1" spc="200">
                <a:solidFill>
                  <a:srgbClr val="577CC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9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76279" y="952508"/>
            <a:ext cx="5283243" cy="53889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indent="-228600">
              <a:lnSpc>
                <a:spcPct val="130000"/>
              </a:lnSpc>
              <a:defRPr sz="1600" spc="150">
                <a:solidFill>
                  <a:srgbClr val="40404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36944" y="6376105"/>
            <a:ext cx="273656" cy="264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image" Target="../media/image7.jpeg"/><Relationship Id="rId42" Type="http://schemas.openxmlformats.org/officeDocument/2006/relationships/image" Target="../media/image6.jpeg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Cambria" panose="02040503050406030204"/>
          <a:ea typeface="Cambria" panose="02040503050406030204"/>
          <a:cs typeface="Cambria" panose="02040503050406030204"/>
          <a:sym typeface="Cambria" panose="02040503050406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 panose="02040503050406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hyperlink" Target="http://fir.ekuaibao.com/cloudEkbAndroid" TargetMode="External"/><Relationship Id="rId1" Type="http://schemas.openxmlformats.org/officeDocument/2006/relationships/hyperlink" Target="http://expense.jsczt.cn/web/app.html?_=1635831622490#/login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易快报操作手册（管理员）"/>
          <p:cNvSpPr txBox="1"/>
          <p:nvPr/>
        </p:nvSpPr>
        <p:spPr>
          <a:xfrm>
            <a:off x="3188353" y="3086417"/>
            <a:ext cx="4001770" cy="95313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rPr lang="zh-CN" altLang="en-US" sz="280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江苏省无锡交通高等职业</a:t>
            </a:r>
            <a:endParaRPr lang="zh-CN" altLang="en-US" sz="2800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技术学校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云报销操作手册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5445" y="4361498"/>
            <a:ext cx="2329815" cy="3670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2</a:t>
            </a:r>
            <a:r>
              <a:rPr lang="zh-CN" altLang="en-US" dirty="0"/>
              <a:t>、出差申请字段填写规范（一）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719" y="846030"/>
            <a:ext cx="2616344" cy="57972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27" y="988791"/>
            <a:ext cx="2032000" cy="151641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2229" y="1967345"/>
            <a:ext cx="2332498" cy="5634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43927" y="969818"/>
            <a:ext cx="2032000" cy="174567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724727" y="1496291"/>
            <a:ext cx="1219200" cy="766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216075" y="919326"/>
            <a:ext cx="5218545" cy="920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：出差类型，按实际出行人中最高职务选择，如自己是部门负责人，陪同分管领导一起出差，选择副职校领导出差。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1465" y="4361556"/>
            <a:ext cx="2332498" cy="5634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78" y="3429000"/>
            <a:ext cx="2309922" cy="2046911"/>
          </a:xfrm>
          <a:prstGeom prst="rect">
            <a:avLst/>
          </a:prstGeom>
        </p:spPr>
      </p:pic>
      <p:cxnSp>
        <p:nvCxnSpPr>
          <p:cNvPr id="27" name="直接箭头连接符 26"/>
          <p:cNvCxnSpPr>
            <a:endCxn id="26" idx="1"/>
          </p:cNvCxnSpPr>
          <p:nvPr/>
        </p:nvCxnSpPr>
        <p:spPr>
          <a:xfrm flipV="1">
            <a:off x="2715492" y="4452456"/>
            <a:ext cx="1070586" cy="741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446579" y="3609003"/>
            <a:ext cx="5218545" cy="1475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：出行人，按实际出行人选择，可按出行人姓名快速搜索，也可点击部门下级选择到部门的具体人员，多人一起出差时，需要将出行人一起选择；如一起出行，分开报销时，请分开填写出差申请单。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1465" y="5498847"/>
            <a:ext cx="2332498" cy="5634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733963" y="5918574"/>
            <a:ext cx="34821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446637" y="5475412"/>
            <a:ext cx="5218545" cy="643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：申请事由，填写出差申请的目的及事项。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86830" y="2420303"/>
            <a:ext cx="5003165" cy="64389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：申请部门默认申请人部门，若费用承担部门为其他部门，应修改成费用承担部门。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宋体" panose="02010600030101010101" pitchFamily="2" charset="-122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2575" y="4935596"/>
            <a:ext cx="2332498" cy="5634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2</a:t>
            </a:r>
            <a:r>
              <a:rPr lang="zh-CN" altLang="en-US" dirty="0"/>
              <a:t>、出差申请字段填写规范（二）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40695" y="1008465"/>
            <a:ext cx="5351305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</a:t>
            </a:r>
            <a:r>
              <a:rPr lang="zh-CN" altLang="en-US" dirty="0"/>
              <a:t>添加行程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，按实际实际行程添加，出行方式可选：火车、汽车、飞机和公司派车；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/>
              <a:t>出差日期填写出差起始日期；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出发地、目的地按实际情况填写；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若需要添加其他行程，点击最下方添加行程继续添加。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90585" y="4880363"/>
            <a:ext cx="52185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：上传附件，可将本次出差申请相关的证明文件上传，如会议纪要，政府文件等；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7646" y="900037"/>
            <a:ext cx="2533049" cy="3040928"/>
          </a:xfrm>
          <a:prstGeom prst="rect">
            <a:avLst/>
          </a:prstGeom>
        </p:spPr>
      </p:pic>
      <p:cxnSp>
        <p:nvCxnSpPr>
          <p:cNvPr id="21" name="直接箭头连接符 20"/>
          <p:cNvCxnSpPr>
            <a:endCxn id="6" idx="1"/>
          </p:cNvCxnSpPr>
          <p:nvPr/>
        </p:nvCxnSpPr>
        <p:spPr>
          <a:xfrm flipV="1">
            <a:off x="3428731" y="2420501"/>
            <a:ext cx="878915" cy="1135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29" idx="1"/>
          </p:cNvCxnSpPr>
          <p:nvPr/>
        </p:nvCxnSpPr>
        <p:spPr>
          <a:xfrm flipV="1">
            <a:off x="3496014" y="5203528"/>
            <a:ext cx="1894571" cy="257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07646" y="812800"/>
            <a:ext cx="2533049" cy="32881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26" y="1008465"/>
            <a:ext cx="2769505" cy="571167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81891" y="740359"/>
            <a:ext cx="2846840" cy="59797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3409758" y="6299613"/>
            <a:ext cx="1894571" cy="257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390585" y="6045200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所有信息填写完成后，提交送审。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3</a:t>
            </a:r>
            <a:r>
              <a:rPr lang="zh-CN" altLang="en-US" dirty="0"/>
              <a:t>、差旅报销规范要求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8292" y="1101958"/>
            <a:ext cx="9966036" cy="6184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、业务场景：</a:t>
            </a:r>
            <a:endParaRPr lang="en-US" altLang="zh-CN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/>
              <a:t>用于教职工差旅的报销，包括在师资培养费、其他经费等列支的差旅性质的报销（部门经济科目不一定要选择差旅费，但一定要有出差审批单）；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         </a:t>
            </a:r>
            <a:r>
              <a:rPr lang="zh-CN" altLang="en-US" sz="1600" dirty="0"/>
              <a:t>②</a:t>
            </a:r>
            <a:r>
              <a:rPr lang="zh-CN" altLang="en-US" sz="1800" dirty="0"/>
              <a:t>、原线下打印的报销封面无需在打印，报销系统中的差旅报销单审批通过后，在系统中打印报销单（需电脑端操作）。</a:t>
            </a:r>
            <a:endParaRPr lang="zh-CN" altLang="en-US" sz="18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r>
              <a:rPr lang="en-US" altLang="zh-CN" b="1" dirty="0"/>
              <a:t>2</a:t>
            </a:r>
            <a:r>
              <a:rPr lang="zh-CN" altLang="en-US" b="1" dirty="0"/>
              <a:t>、管理规则：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、出差申请单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审批通过后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，才能进行后续的差旅报销（谁申请出差审批，谁报销）；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、差旅报销必须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关联出差申请单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，不关联申请单，单据无法提交；</a:t>
            </a:r>
            <a:endParaRPr lang="en-US" altLang="zh-CN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③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一次出差申请只能进行一次差旅报销，一次差旅报销也只能关联一张出差申请单；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、若多人住宿开一张发票，需填写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住宿天数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老师带学生参加比赛，老师跟学生住宿发票要分开开具）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/>
              <a:t>         </a:t>
            </a:r>
            <a:r>
              <a:rPr kumimoji="0" lang="en-US" altLang="zh-CN" sz="1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sym typeface="Cambria" panose="02040503050406030204"/>
              </a:rPr>
              <a:t>⑤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多人补贴一起报销，需填写出行人，系统自动计算出行人数和出行天数，自动计算补贴；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⑥、提交人与费用承担部门不同时，需提交人的部门与费用承担部门的负责人依次审批；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⑦、报销金额大于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，需分管领导审批。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/>
              <a:t>3</a:t>
            </a:r>
            <a:r>
              <a:rPr lang="zh-CN" altLang="en-US" b="1" dirty="0"/>
              <a:t>、上传发票操作规范：</a:t>
            </a:r>
            <a:endParaRPr lang="en-US" altLang="zh-CN" b="1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、发票上传可支持智能拍票、电子发票二维码扫描、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PDF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文件、手工录入等多种方式；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、当发票出现褶皱、涂改或其他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ORC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不能准确识别的情况时，请手工录入发票信息；</a:t>
            </a:r>
            <a:endParaRPr lang="en-US" altLang="zh-CN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③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一张发票仅可以在系统中上传一次，系统有发票重复上传的校验，针对国税发票，系统有发票真伪验证的校验。</a:t>
            </a:r>
            <a:endParaRPr lang="en-US" altLang="zh-CN" b="1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3</a:t>
            </a:r>
            <a:r>
              <a:rPr lang="zh-CN" altLang="en-US" dirty="0"/>
              <a:t>、差旅报销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96" y="812800"/>
            <a:ext cx="2770458" cy="51631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09" y="812800"/>
            <a:ext cx="2770458" cy="51631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92" y="812800"/>
            <a:ext cx="2770459" cy="5163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676" y="812799"/>
            <a:ext cx="2770459" cy="51631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4447" y="6243782"/>
            <a:ext cx="21754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、新增差旅报销单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06756" y="5975927"/>
            <a:ext cx="21754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、选择关联申请单，填写经费列支科目等信息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18782" y="5975927"/>
            <a:ext cx="21754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、导入消费明细，可通过智能拍票，扫描电子票等方式。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30808" y="6095908"/>
            <a:ext cx="21754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、添加补贴费用，提交报销单。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2278" y="812799"/>
            <a:ext cx="2786990" cy="52831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55448" y="812799"/>
            <a:ext cx="2786990" cy="52831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99329" y="812799"/>
            <a:ext cx="2786990" cy="52831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99121" y="812798"/>
            <a:ext cx="2786990" cy="52831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3</a:t>
            </a:r>
            <a:r>
              <a:rPr lang="zh-CN" altLang="en-US" dirty="0"/>
              <a:t>、差旅报销字段填写规范（一）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cxnSp>
        <p:nvCxnSpPr>
          <p:cNvPr id="22" name="直接箭头连接符 21"/>
          <p:cNvCxnSpPr>
            <a:endCxn id="23" idx="1"/>
          </p:cNvCxnSpPr>
          <p:nvPr/>
        </p:nvCxnSpPr>
        <p:spPr>
          <a:xfrm flipV="1">
            <a:off x="3260021" y="1242491"/>
            <a:ext cx="2956054" cy="1072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216075" y="919326"/>
            <a:ext cx="52185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：关联申请，差旅报销单必须关联审批通过的出差申请单，否则无法提交。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16073" y="2679870"/>
            <a:ext cx="5218545" cy="643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：经费列支科目，必须选择预算科目，选择费用承担部门的预算科目；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16074" y="5557962"/>
            <a:ext cx="52185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：驾驶人员，如有驾驶人员，请填写驾驶员。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541" y="919326"/>
            <a:ext cx="2747480" cy="5658175"/>
          </a:xfrm>
          <a:prstGeom prst="rect">
            <a:avLst/>
          </a:prstGeom>
        </p:spPr>
      </p:pic>
      <p:cxnSp>
        <p:nvCxnSpPr>
          <p:cNvPr id="19" name="直接箭头连接符 18"/>
          <p:cNvCxnSpPr>
            <a:endCxn id="29" idx="1"/>
          </p:cNvCxnSpPr>
          <p:nvPr/>
        </p:nvCxnSpPr>
        <p:spPr>
          <a:xfrm flipV="1">
            <a:off x="3260019" y="3001765"/>
            <a:ext cx="2956054" cy="1117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12541" y="3261627"/>
            <a:ext cx="2637059" cy="6003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16072" y="1778797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默认项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：根据申请单的费用承担部门同步过来。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16072" y="4808537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默认项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：根据申请单的出行人同步过来。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cxnSp>
        <p:nvCxnSpPr>
          <p:cNvPr id="32" name="直接箭头连接符 31"/>
          <p:cNvCxnSpPr>
            <a:endCxn id="28" idx="1"/>
          </p:cNvCxnSpPr>
          <p:nvPr/>
        </p:nvCxnSpPr>
        <p:spPr>
          <a:xfrm flipV="1">
            <a:off x="3260018" y="4993202"/>
            <a:ext cx="2956054" cy="244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67750" y="4958601"/>
            <a:ext cx="2637059" cy="6003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567750" y="5647765"/>
            <a:ext cx="2581850" cy="457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cxnSp>
        <p:nvCxnSpPr>
          <p:cNvPr id="15" name="直接箭头连接符 14"/>
          <p:cNvCxnSpPr>
            <a:endCxn id="33" idx="1"/>
          </p:cNvCxnSpPr>
          <p:nvPr/>
        </p:nvCxnSpPr>
        <p:spPr>
          <a:xfrm flipV="1">
            <a:off x="3139946" y="5881127"/>
            <a:ext cx="3076128" cy="25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204845" y="2178050"/>
            <a:ext cx="2927350" cy="1382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3</a:t>
            </a:r>
            <a:r>
              <a:rPr lang="zh-CN" altLang="en-US" dirty="0"/>
              <a:t>、差旅报销字段填写规范（二）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16075" y="919326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默认项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：根据申请单的申请事由同步过来。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16070" y="2222986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5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：默认当前日期，根据实际情况调整；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95997" y="5166776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8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：填写本次报销单据的数量。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16071" y="1569371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：默认当前日期，可调整。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95998" y="4497310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7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：导入发票或添加补贴；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946" y="726760"/>
            <a:ext cx="2868733" cy="5879482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2761673" y="1120454"/>
            <a:ext cx="3454399" cy="77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endCxn id="25" idx="1"/>
          </p:cNvCxnSpPr>
          <p:nvPr/>
        </p:nvCxnSpPr>
        <p:spPr>
          <a:xfrm flipV="1">
            <a:off x="1625600" y="1754036"/>
            <a:ext cx="4590471" cy="171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29" idx="1"/>
          </p:cNvCxnSpPr>
          <p:nvPr/>
        </p:nvCxnSpPr>
        <p:spPr>
          <a:xfrm>
            <a:off x="1911927" y="2407651"/>
            <a:ext cx="43041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216069" y="2803700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自动计算项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：跟进消费起止日期自动计算。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cxnSp>
        <p:nvCxnSpPr>
          <p:cNvPr id="31" name="直接箭头连接符 30"/>
          <p:cNvCxnSpPr>
            <a:endCxn id="30" idx="1"/>
          </p:cNvCxnSpPr>
          <p:nvPr/>
        </p:nvCxnSpPr>
        <p:spPr>
          <a:xfrm>
            <a:off x="2156691" y="2988365"/>
            <a:ext cx="40593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3232728" y="3805783"/>
            <a:ext cx="28632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096000" y="3651819"/>
            <a:ext cx="52185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6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：报销收款人，包括户名、银行卡号、开户行信息，首次需添加，以后报销可选择；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cxnSp>
        <p:nvCxnSpPr>
          <p:cNvPr id="37" name="直接箭头连接符 36"/>
          <p:cNvCxnSpPr>
            <a:endCxn id="28" idx="1"/>
          </p:cNvCxnSpPr>
          <p:nvPr/>
        </p:nvCxnSpPr>
        <p:spPr>
          <a:xfrm flipV="1">
            <a:off x="3066473" y="4681975"/>
            <a:ext cx="3029525" cy="28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246910" y="5334731"/>
            <a:ext cx="48490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095997" y="5883028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lang="en-US" altLang="zh-CN" dirty="0">
                <a:solidFill>
                  <a:srgbClr val="FF0000"/>
                </a:solidFill>
              </a:rPr>
              <a:t>9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：上传本次报销的其他附件。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232728" y="6076734"/>
            <a:ext cx="28632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3232727" y="6376916"/>
            <a:ext cx="28632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095996" y="6256866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所有信息填写完成后，提交送审。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3</a:t>
            </a:r>
            <a:r>
              <a:rPr lang="zh-CN" altLang="en-US" dirty="0"/>
              <a:t>、差旅报销字段填写规范（三）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5434" y="929549"/>
            <a:ext cx="3810000" cy="93345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51162" y="2031743"/>
            <a:ext cx="52185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、费用明细包括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费用类型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和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发票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等关键信息；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zh-CN" altLang="en-US" dirty="0">
                <a:solidFill>
                  <a:srgbClr val="FF0000"/>
                </a:solidFill>
              </a:rPr>
              <a:t>导入明细</a:t>
            </a:r>
            <a:r>
              <a:rPr lang="zh-CN" altLang="en-US" dirty="0">
                <a:solidFill>
                  <a:schemeClr val="tx1"/>
                </a:solidFill>
              </a:rPr>
              <a:t>操作：主要针对发票直接上传，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52435" y="2857039"/>
            <a:ext cx="362989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随手记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：通过随手记功能记录过的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发票，可快速导入。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52434" y="3429000"/>
            <a:ext cx="362989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扫描发票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：扫描电子发票左上角的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二维码快速识别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752434" y="4148423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手录发票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：手工录入发票号码信息；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752434" y="4706943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智能拍票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：手机拍照识别上传。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60" y="2783593"/>
            <a:ext cx="2038350" cy="23717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1161" y="5282122"/>
            <a:ext cx="52185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、以智能拍票为例，进行发票信息上传，点击智能拍票后进行拍照，可多张发票一起拍照；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625" y="528421"/>
            <a:ext cx="2881756" cy="59498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19625" y="1862999"/>
            <a:ext cx="2881756" cy="175874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19625" y="4294094"/>
            <a:ext cx="2881756" cy="8687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54355" y="1795208"/>
            <a:ext cx="2542748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、针对拍照上传的发票，勾选同样费用类型的发票合并生成消费，如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张火车票和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张住宿费发票情况，先勾选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张火车票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，点击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合并生成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消费，费用类型选择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差旅费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-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火车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，确定生成；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然后再勾选住宿费发票，生成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条消费，费用类型选择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差旅费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-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住宿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3</a:t>
            </a:r>
            <a:r>
              <a:rPr lang="zh-CN" altLang="en-US" dirty="0"/>
              <a:t>、差旅报销字段填写规范（四）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57" y="740359"/>
            <a:ext cx="2550184" cy="529850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570655" y="2274238"/>
            <a:ext cx="52185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：消费起止日期，默认当前日期，可调整为实际的住宿时间范围。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70654" y="2801117"/>
            <a:ext cx="521854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：住宿天数，填写实际的住宿天数，若多人住宿开了一张发票，需要将多人合计天数填写进来。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70654" y="3967886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：消费城市，选择住宿在哪个城市。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3</a:t>
            </a:r>
            <a:r>
              <a:rPr lang="zh-CN" altLang="en-US" dirty="0"/>
              <a:t>、差旅报销字段填写规范（五）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89542" y="2033017"/>
            <a:ext cx="5218545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：报销人，如多人出差，将多人中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享受同样日期补贴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的人员一起选择。如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三人出差，同时出发，其中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提前返回，或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返回时学校派车等情况，则将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B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同时选择填写出差补贴报销，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再单独填写一条出差补贴报销明细；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89543" y="1663687"/>
            <a:ext cx="52185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：消费起止日期，选择补贴的日期范围。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228" y="740359"/>
            <a:ext cx="2775845" cy="57588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89543" y="740359"/>
            <a:ext cx="521854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、出差补贴费用，是没有发票的，需要手工添加，点击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单据页面费用类型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里的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添加费用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按钮添加，费用类型选择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差旅费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-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出差补贴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；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38" y="740359"/>
            <a:ext cx="2768940" cy="575884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89542" y="3518704"/>
            <a:ext cx="521854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自动计算项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：人数合计、出差天数根据日期和报销人自动计算生成。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89541" y="4270985"/>
            <a:ext cx="521854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：去程交通和回程交通方式需要选择，自动计算出往返交通补贴。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伙食补贴也自动计算出来。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42" y="5378983"/>
            <a:ext cx="2634387" cy="124989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316061" y="5428548"/>
            <a:ext cx="237574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填写项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：特殊情况填写出差期间补贴和说明，根据实际情况填写。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89542" y="5428548"/>
            <a:ext cx="2542022" cy="12498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4</a:t>
            </a:r>
            <a:r>
              <a:rPr lang="zh-CN" altLang="en-US" dirty="0"/>
              <a:t>、供应商及合同登记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7528" y="1323631"/>
            <a:ext cx="9966036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、业务场景：</a:t>
            </a:r>
            <a:endParaRPr lang="en-US" altLang="zh-CN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/>
              <a:t>用于对公业务档案信息的登记；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r>
              <a:rPr lang="en-US" altLang="zh-CN" b="1" dirty="0"/>
              <a:t>2</a:t>
            </a:r>
            <a:r>
              <a:rPr lang="zh-CN" altLang="en-US" b="1" dirty="0"/>
              <a:t>、管理规则：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、先进行供应商档案建立，再进行合同档案的建立，合同档案依托供应商档案；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、供应商档案直接新增，合同档案需提交人的上级负责人审批；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③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、系统中已有供应商，无需再进行新供应商登记操作，合同登记时直接选择已有供应商；</a:t>
            </a:r>
            <a:endParaRPr lang="en-US" altLang="zh-CN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④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合同登记完成后，才可进行后续的合同付款操作。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A-直接连接符 9"/>
          <p:cNvSpPr/>
          <p:nvPr/>
        </p:nvSpPr>
        <p:spPr>
          <a:xfrm flipH="1" flipV="1">
            <a:off x="9601834" y="-1"/>
            <a:ext cx="2557146" cy="2571116"/>
          </a:xfrm>
          <a:prstGeom prst="line">
            <a:avLst/>
          </a:prstGeom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/>
        </p:txBody>
      </p:sp>
      <p:sp>
        <p:nvSpPr>
          <p:cNvPr id="445" name="PA-直角三角形 5"/>
          <p:cNvSpPr/>
          <p:nvPr/>
        </p:nvSpPr>
        <p:spPr>
          <a:xfrm>
            <a:off x="9923144" y="635"/>
            <a:ext cx="2268856" cy="2284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p:txBody>
      </p:sp>
      <p:sp>
        <p:nvSpPr>
          <p:cNvPr id="446" name="PA-直角三角形 8"/>
          <p:cNvSpPr/>
          <p:nvPr/>
        </p:nvSpPr>
        <p:spPr>
          <a:xfrm>
            <a:off x="-1" y="5401945"/>
            <a:ext cx="1459867" cy="1456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p:txBody>
      </p:sp>
      <p:sp>
        <p:nvSpPr>
          <p:cNvPr id="447" name="PA-直接连接符 9"/>
          <p:cNvSpPr/>
          <p:nvPr/>
        </p:nvSpPr>
        <p:spPr>
          <a:xfrm flipH="1" flipV="1">
            <a:off x="10160" y="4983479"/>
            <a:ext cx="1980565" cy="1905002"/>
          </a:xfrm>
          <a:prstGeom prst="line">
            <a:avLst/>
          </a:prstGeom>
          <a:ln w="1270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/>
        </p:txBody>
      </p:sp>
      <p:sp>
        <p:nvSpPr>
          <p:cNvPr id="448" name="文本框 1"/>
          <p:cNvSpPr txBox="1"/>
          <p:nvPr/>
        </p:nvSpPr>
        <p:spPr>
          <a:xfrm>
            <a:off x="647662" y="1000767"/>
            <a:ext cx="10896676" cy="714376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 algn="ctr" defTabSz="895985">
              <a:defRPr sz="3920" spc="98">
                <a:solidFill>
                  <a:srgbClr val="0337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t>目录</a:t>
            </a:r>
          </a:p>
        </p:txBody>
      </p:sp>
      <p:sp>
        <p:nvSpPr>
          <p:cNvPr id="449" name="Title 6"/>
          <p:cNvSpPr txBox="1"/>
          <p:nvPr/>
        </p:nvSpPr>
        <p:spPr>
          <a:xfrm>
            <a:off x="4404995" y="1895593"/>
            <a:ext cx="5715001" cy="402201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normAutofit/>
          </a:bodyPr>
          <a:lstStyle/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600" spc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一、系统登录及基本信息</a:t>
            </a:r>
            <a:endParaRPr lang="en-US" altLang="zh-CN" dirty="0"/>
          </a:p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600" spc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二、系统操作规范</a:t>
            </a:r>
            <a:endParaRPr lang="en-US" altLang="zh-CN" dirty="0"/>
          </a:p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600" spc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en-US" altLang="zh-CN" sz="2600" spc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4</a:t>
            </a:r>
            <a:r>
              <a:rPr lang="zh-CN" altLang="en-US" dirty="0"/>
              <a:t>、供应商登记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949" y="1015772"/>
            <a:ext cx="2674244" cy="47569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16" y="1015770"/>
            <a:ext cx="2512686" cy="47569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3" y="1046215"/>
            <a:ext cx="2512686" cy="47265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295" y="1015771"/>
            <a:ext cx="2512686" cy="47569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8144" y="6106065"/>
            <a:ext cx="21754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、新供应商登记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81716" y="6068953"/>
            <a:ext cx="21754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、填写供应商名称和收款信息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4242" y="6013731"/>
            <a:ext cx="21754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、点击添加收款信息，或选择已有收款信息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03175" y="5920617"/>
            <a:ext cx="21754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、选择对公账号，填写详细收款信息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0576" y="983010"/>
            <a:ext cx="2730617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11960" y="983009"/>
            <a:ext cx="2730617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5605" y="983009"/>
            <a:ext cx="2730617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03710" y="976082"/>
            <a:ext cx="2730617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4</a:t>
            </a:r>
            <a:r>
              <a:rPr lang="zh-CN" altLang="en-US" dirty="0"/>
              <a:t>、合同登记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8554" y="6280726"/>
            <a:ext cx="21754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、新合同登记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20924" y="6020288"/>
            <a:ext cx="21754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、填写合同信息，选择供应商等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0994" y="5842230"/>
            <a:ext cx="21754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、上传合同附件，填写付款周期约定说明等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27680" y="6020288"/>
            <a:ext cx="21754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、完成信息填写后提交送审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639" y="777303"/>
            <a:ext cx="2364282" cy="5101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24" y="777303"/>
            <a:ext cx="2364282" cy="51018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01" y="740359"/>
            <a:ext cx="2364282" cy="510187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279" y="819097"/>
            <a:ext cx="2364282" cy="510187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06262" y="805012"/>
            <a:ext cx="2454368" cy="503236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99627" y="775110"/>
            <a:ext cx="2454368" cy="503236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62011" y="775110"/>
            <a:ext cx="2454368" cy="503236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24395" y="819097"/>
            <a:ext cx="2454368" cy="503236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5</a:t>
            </a:r>
            <a:r>
              <a:rPr lang="zh-CN" altLang="en-US" dirty="0"/>
              <a:t>、合同付款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7528" y="1323631"/>
            <a:ext cx="9966036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、业务场景：</a:t>
            </a:r>
            <a:endParaRPr lang="en-US" altLang="zh-CN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/>
              <a:t>用于对公支付报销业务；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r>
              <a:rPr lang="en-US" altLang="zh-CN" b="1" dirty="0"/>
              <a:t>2</a:t>
            </a:r>
            <a:r>
              <a:rPr lang="zh-CN" altLang="en-US" b="1" dirty="0"/>
              <a:t>、管理规则：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、合同付款单必须关联合同进行付款；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、付款金额不得超过合同金额及合同审定金额；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③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、合同审定完成后，最后一笔付款填写合同审定金额；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④、提交人与费用承担部门不同时，需提交人的部门与费用承担部门的负责人依次审批；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⑤、报销金额大于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，需分管领导审批；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⑥、固定资产、无形资产报销时，在固定资产、无形资产验收时，才填写固定资产、无形资产费用类型，未形成固定资产或无形资产时的相关报销，请选择默认类型。</a:t>
            </a:r>
            <a:endParaRPr lang="en-US" altLang="zh-CN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5</a:t>
            </a:r>
            <a:r>
              <a:rPr lang="zh-CN" altLang="en-US" dirty="0"/>
              <a:t>、合同付款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660" y="740359"/>
            <a:ext cx="2319232" cy="5004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33" y="740359"/>
            <a:ext cx="2319232" cy="50046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40359"/>
            <a:ext cx="2319232" cy="50046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673" y="740359"/>
            <a:ext cx="2319232" cy="50046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1754" y="6158466"/>
            <a:ext cx="21754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、合同付款申请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24124" y="5898028"/>
            <a:ext cx="21754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、选择合同信息及预算，填写付款内容等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72095" y="5670510"/>
            <a:ext cx="265312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、填写付款费用类型，若报销固定资产或无形资产，还需填写固定资产、无形资产卡片信息。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06008" y="5947508"/>
            <a:ext cx="21754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、完成信息填写后提交送审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3564" y="696682"/>
            <a:ext cx="2494328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07091" y="696681"/>
            <a:ext cx="2494328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41963" y="681267"/>
            <a:ext cx="2494328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04162" y="696681"/>
            <a:ext cx="2494328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6</a:t>
            </a:r>
            <a:r>
              <a:rPr lang="zh-CN" altLang="en-US" dirty="0"/>
              <a:t>、其他费用报销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7528" y="1323631"/>
            <a:ext cx="9966036" cy="3136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、业务场景：</a:t>
            </a:r>
            <a:endParaRPr lang="en-US" altLang="zh-CN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/>
              <a:t>用于其他非差旅、非合同报销付款业务；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r>
              <a:rPr lang="en-US" altLang="zh-CN" b="1" dirty="0"/>
              <a:t>2</a:t>
            </a:r>
            <a:r>
              <a:rPr lang="zh-CN" altLang="en-US" b="1" dirty="0"/>
              <a:t>、管理规则：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、其他付款单通过直接新增的方式，无需关联申请单、合同等信息；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②、提交人与费用承担部门不同时，需提交人的部门与费用承担部门的负责人依次审批；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③、报销金额大于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或报销科目为公务接待的，需分管领导审批；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④、固定资产、无形资产报销时，在固定资产、无形资产验收时，才填写固定资产、无形资产费用类型，未形成固定资产或无形资产时的相关报销，请选择默认类型。</a:t>
            </a:r>
            <a:endParaRPr lang="en-US" altLang="zh-CN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6</a:t>
            </a:r>
            <a:r>
              <a:rPr lang="zh-CN" altLang="en-US" dirty="0"/>
              <a:t>、其他费用报销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478" y="740360"/>
            <a:ext cx="2392613" cy="51630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133" y="740359"/>
            <a:ext cx="2392613" cy="51630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56" y="740360"/>
            <a:ext cx="2392613" cy="51630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911" y="740359"/>
            <a:ext cx="2392611" cy="51630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1754" y="6158466"/>
            <a:ext cx="22964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、其他费用报销申请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24124" y="5898028"/>
            <a:ext cx="21754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、选择经费列支科目、收款信息等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45517" y="5851862"/>
            <a:ext cx="21754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、填写报销内容、附单据数，上传报销发票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06008" y="5947508"/>
            <a:ext cx="21754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、完成信息填写后提交送审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6550" y="771943"/>
            <a:ext cx="2494328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37133" y="803527"/>
            <a:ext cx="2494328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43223" y="803526"/>
            <a:ext cx="2494328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66910" y="803526"/>
            <a:ext cx="2494328" cy="504833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708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7</a:t>
            </a:r>
            <a:r>
              <a:rPr lang="zh-CN" altLang="en-US" dirty="0"/>
              <a:t>、特殊业务及问题处理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79550" y="2689225"/>
            <a:ext cx="9754870" cy="643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solidFill>
                  <a:schemeClr val="accent2"/>
                </a:solidFill>
                <a:sym typeface="Cambria" panose="02040503050406030204"/>
              </a:rPr>
              <a:t>2</a:t>
            </a:r>
            <a:r>
              <a:rPr lang="zh-CN" altLang="en-US" dirty="0">
                <a:solidFill>
                  <a:schemeClr val="accent2"/>
                </a:solidFill>
                <a:sym typeface="Cambria" panose="02040503050406030204"/>
              </a:rPr>
              <a:t>、批量支付业务，如报销班主任费、值班费等费用时，收款人信息选择批量支付账户，并将教师的报销明细</a:t>
            </a:r>
            <a:r>
              <a:rPr lang="en-US" altLang="zh-CN" dirty="0">
                <a:solidFill>
                  <a:schemeClr val="accent2"/>
                </a:solidFill>
                <a:sym typeface="Cambria" panose="02040503050406030204"/>
              </a:rPr>
              <a:t>EXCEL</a:t>
            </a:r>
            <a:r>
              <a:rPr lang="zh-CN" altLang="en-US" dirty="0">
                <a:solidFill>
                  <a:schemeClr val="accent2"/>
                </a:solidFill>
                <a:sym typeface="Cambria" panose="02040503050406030204"/>
              </a:rPr>
              <a:t>表上传到附件中。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9550" y="1415415"/>
            <a:ext cx="9754235" cy="64389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、如经办部门与费用承担部门为两个部门，则由经办部门报销内勤发起报销，部门选择费用承担部门。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Cambria" panose="02040503050406030204"/>
              <a:ea typeface="宋体" panose="02010600030101010101" pitchFamily="2" charset="-122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5850" y="3773805"/>
            <a:ext cx="2400300" cy="9048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22910" y="1286533"/>
            <a:ext cx="3615196" cy="1197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（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1</a:t>
            </a:r>
            <a:r>
              <a:rPr kumimoji="0" 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）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费用明细通过直接添加方式，并选择发票是待开发票；补贴费用，或其他无发票情况，选择无发票；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910" y="2813937"/>
            <a:ext cx="3775293" cy="39190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799" y="2954176"/>
            <a:ext cx="3678183" cy="2623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591" y="2781611"/>
            <a:ext cx="3615196" cy="38616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2228" y="2826435"/>
            <a:ext cx="3615197" cy="3894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68590" y="2826434"/>
            <a:ext cx="3825209" cy="3894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56785" y="2826433"/>
            <a:ext cx="3615197" cy="3894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88402" y="1439322"/>
            <a:ext cx="3615196" cy="920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（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）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管理员可在待开发票页面查询到哪些单据缺少发票，可一键提醒报销人上传发票；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56786" y="1505313"/>
            <a:ext cx="3615196" cy="920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（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3</a:t>
            </a:r>
            <a:r>
              <a:rPr kumimoji="0" 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宋体" panose="02010600030101010101" pitchFamily="2" charset="-122"/>
                <a:cs typeface="Cambria" panose="02040503050406030204"/>
                <a:sym typeface="Cambria" panose="02040503050406030204"/>
              </a:rPr>
              <a:t>）</a:t>
            </a:r>
            <a:r>
              <a:rPr lang="zh-CN" altLang="en-US" dirty="0">
                <a:solidFill>
                  <a:schemeClr val="accent2"/>
                </a:solidFill>
              </a:rPr>
              <a:t>教职工实际收到发票后，可找到对应单据、消费明细上传补充发票；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6515" y="3245485"/>
            <a:ext cx="191897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chemeClr val="accent2"/>
                </a:solidFill>
                <a:sym typeface="Cambria" panose="02040503050406030204"/>
              </a:rPr>
              <a:t>先报销后补票情况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485" y="589915"/>
            <a:ext cx="3557905" cy="36703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solidFill>
                  <a:schemeClr val="accent2"/>
                </a:solidFill>
                <a:sym typeface="Cambria" panose="02040503050406030204"/>
              </a:rPr>
              <a:t>3</a:t>
            </a:r>
            <a:r>
              <a:rPr lang="zh-CN" altLang="en-US" dirty="0">
                <a:solidFill>
                  <a:schemeClr val="accent2"/>
                </a:solidFill>
                <a:ea typeface="宋体" panose="02010600030101010101" pitchFamily="2" charset="-122"/>
                <a:sym typeface="Cambria" panose="02040503050406030204"/>
              </a:rPr>
              <a:t>、</a:t>
            </a:r>
            <a:r>
              <a:rPr lang="zh-CN" altLang="en-US" dirty="0">
                <a:solidFill>
                  <a:schemeClr val="accent2"/>
                </a:solidFill>
                <a:sym typeface="Cambria" panose="02040503050406030204"/>
              </a:rPr>
              <a:t>先报销后补票情况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15060" y="1405890"/>
            <a:ext cx="7904480" cy="920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、系统安装后，登录会提示获取手机权限，请全部选择同意，若不同意权限可能会出现发票拍照无法识别等情况，此时可卸载系统重装，或在手机设置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—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应用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—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权限管理中找到云报销，手动开启全部权限。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矩形 16"/>
          <p:cNvSpPr/>
          <p:nvPr/>
        </p:nvSpPr>
        <p:spPr>
          <a:xfrm>
            <a:off x="7026275" y="0"/>
            <a:ext cx="5165725" cy="6858000"/>
          </a:xfrm>
          <a:prstGeom prst="rect">
            <a:avLst/>
          </a:prstGeom>
          <a:solidFill>
            <a:srgbClr val="F5F5F8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p:txBody>
      </p:sp>
      <p:sp>
        <p:nvSpPr>
          <p:cNvPr id="452" name="文本框 2"/>
          <p:cNvSpPr txBox="1"/>
          <p:nvPr/>
        </p:nvSpPr>
        <p:spPr>
          <a:xfrm>
            <a:off x="1348392" y="2424684"/>
            <a:ext cx="6781853" cy="762001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b">
            <a:normAutofit/>
          </a:bodyPr>
          <a:lstStyle>
            <a:lvl1pPr>
              <a:defRPr sz="4000" spc="100">
                <a:solidFill>
                  <a:srgbClr val="005493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系统登录及基本信息</a:t>
            </a:r>
            <a:endParaRPr dirty="0"/>
          </a:p>
        </p:txBody>
      </p:sp>
      <p:sp>
        <p:nvSpPr>
          <p:cNvPr id="453" name="Title 6"/>
          <p:cNvSpPr txBox="1"/>
          <p:nvPr/>
        </p:nvSpPr>
        <p:spPr>
          <a:xfrm>
            <a:off x="8007350" y="2882499"/>
            <a:ext cx="3900632" cy="109299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457200" indent="-457200" defTabSz="913765">
              <a:lnSpc>
                <a:spcPct val="130000"/>
              </a:lnSpc>
              <a:spcBef>
                <a:spcPts val="1000"/>
              </a:spcBef>
              <a:buSzPct val="100000"/>
              <a:buAutoNum type="arabicPeriod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登录方式</a:t>
            </a:r>
            <a:endParaRPr lang="en-US" altLang="zh-CN" dirty="0"/>
          </a:p>
          <a:p>
            <a:pPr marL="457200" indent="-457200" defTabSz="913765">
              <a:lnSpc>
                <a:spcPct val="130000"/>
              </a:lnSpc>
              <a:spcBef>
                <a:spcPts val="1000"/>
              </a:spcBef>
              <a:buSzPct val="100000"/>
              <a:buAutoNum type="arabicPeriod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基本信息</a:t>
            </a:r>
            <a:endParaRPr lang="en-US" altLang="zh-CN" dirty="0"/>
          </a:p>
        </p:txBody>
      </p:sp>
      <p:sp>
        <p:nvSpPr>
          <p:cNvPr id="454" name="文本框 1"/>
          <p:cNvSpPr txBox="1"/>
          <p:nvPr/>
        </p:nvSpPr>
        <p:spPr>
          <a:xfrm>
            <a:off x="2112961" y="3582993"/>
            <a:ext cx="2282191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 spc="100">
                <a:solidFill>
                  <a:srgbClr val="3257AA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/>
              <a:t>PART 1</a:t>
            </a:r>
            <a:endParaRPr dirty="0"/>
          </a:p>
        </p:txBody>
      </p:sp>
      <p:pic>
        <p:nvPicPr>
          <p:cNvPr id="455" name="图片 6" descr="图片 6"/>
          <p:cNvPicPr>
            <a:picLocks noChangeAspect="1"/>
          </p:cNvPicPr>
          <p:nvPr/>
        </p:nvPicPr>
        <p:blipFill>
          <a:blip r:embed="rId1">
            <a:alphaModFix amt="89657"/>
          </a:blip>
          <a:srcRect l="33019" r="33019"/>
          <a:stretch>
            <a:fillRect/>
          </a:stretch>
        </p:blipFill>
        <p:spPr>
          <a:xfrm>
            <a:off x="0" y="0"/>
            <a:ext cx="927298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1</a:t>
            </a:r>
            <a:r>
              <a:rPr lang="zh-CN" altLang="en-US" dirty="0"/>
              <a:t>、登录方式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8909" y="891157"/>
            <a:ext cx="4442691" cy="356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/>
              <a:t>1</a:t>
            </a:r>
            <a:r>
              <a:rPr lang="zh-CN" altLang="en-US" sz="1600" b="1" dirty="0"/>
              <a:t>、</a:t>
            </a:r>
            <a:r>
              <a:rPr lang="en-US" altLang="zh-CN" sz="1600" b="1" dirty="0"/>
              <a:t>WEB</a:t>
            </a:r>
            <a:r>
              <a:rPr lang="zh-CN" altLang="en-US" sz="1600" b="1" dirty="0"/>
              <a:t>端登录地址：</a:t>
            </a:r>
            <a:r>
              <a:rPr lang="en-US" altLang="zh-CN" sz="1600" dirty="0"/>
              <a:t> </a:t>
            </a:r>
            <a:r>
              <a:rPr lang="en-US" altLang="zh-CN" sz="1600" dirty="0">
                <a:hlinkClick r:id="rId1"/>
              </a:rPr>
              <a:t>http://expense.jsczt.cn/web/app.html?_=1635831622490#/login</a:t>
            </a:r>
            <a:endParaRPr lang="en-US" altLang="zh-CN" sz="1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/>
              <a:t>2</a:t>
            </a:r>
            <a:r>
              <a:rPr lang="zh-CN" altLang="en-US" sz="1600" b="1" dirty="0"/>
              <a:t>、手机端</a:t>
            </a:r>
            <a:r>
              <a:rPr lang="en-US" altLang="zh-CN" sz="1600" b="1" dirty="0"/>
              <a:t>APP</a:t>
            </a:r>
            <a:r>
              <a:rPr lang="zh-CN" altLang="en-US" sz="1600" b="1" dirty="0"/>
              <a:t>下载地址</a:t>
            </a:r>
            <a:endParaRPr lang="en-US" altLang="zh-CN" sz="16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dirty="0"/>
              <a:t>Android</a:t>
            </a:r>
            <a:r>
              <a:rPr lang="zh-CN" altLang="en-US" sz="1600" dirty="0"/>
              <a:t>端</a:t>
            </a:r>
            <a:r>
              <a:rPr lang="en-US" altLang="zh-CN" sz="1600" dirty="0">
                <a:hlinkClick r:id="rId2"/>
              </a:rPr>
              <a:t>http://fir.ekuaibao.com/cloudEkbAndroid</a:t>
            </a:r>
            <a:endParaRPr lang="en-US" altLang="zh-CN" sz="1600" dirty="0"/>
          </a:p>
          <a:p>
            <a:r>
              <a:rPr lang="en-US" altLang="zh-CN" sz="1600" dirty="0"/>
              <a:t>IOS</a:t>
            </a:r>
            <a:r>
              <a:rPr lang="zh-CN" altLang="en-US" sz="1600" dirty="0"/>
              <a:t>端（</a:t>
            </a:r>
            <a:r>
              <a:rPr lang="en-US" altLang="zh-CN" sz="1600" dirty="0"/>
              <a:t>IOS</a:t>
            </a:r>
            <a:r>
              <a:rPr lang="zh-CN" altLang="en-US" sz="1600" dirty="0"/>
              <a:t>的需要设置添加信任）</a:t>
            </a:r>
            <a:endParaRPr lang="en-US" altLang="zh-CN" sz="1600" dirty="0"/>
          </a:p>
          <a:p>
            <a:r>
              <a:rPr lang="en-US" altLang="zh-CN" sz="1600" u="sng" dirty="0">
                <a:solidFill>
                  <a:srgbClr val="2323FF"/>
                </a:solidFill>
              </a:rPr>
              <a:t>http://fir.ekuaibao.com/cloudEkbIos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/>
              <a:t>3</a:t>
            </a:r>
            <a:r>
              <a:rPr lang="zh-CN" altLang="en-US" sz="1600" b="1" dirty="0"/>
              <a:t>、登录方式：</a:t>
            </a:r>
            <a:endParaRPr lang="en-US" altLang="zh-CN" sz="16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/>
              <a:t>密码登录</a:t>
            </a:r>
            <a:endParaRPr lang="en-US" altLang="zh-CN" sz="1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/>
              <a:t>4</a:t>
            </a:r>
            <a:r>
              <a:rPr lang="zh-CN" altLang="en-US" sz="1600" b="1" dirty="0"/>
              <a:t>、账号及密码：</a:t>
            </a:r>
            <a:endParaRPr lang="en-US" altLang="zh-CN" sz="16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/>
              <a:t>账号：手机号    初始密码：</a:t>
            </a:r>
            <a:r>
              <a:rPr lang="en-US" altLang="zh-CN" sz="1600" dirty="0"/>
              <a:t>123456</a:t>
            </a:r>
            <a:endParaRPr lang="en-US" altLang="zh-CN" sz="1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5</a:t>
            </a:r>
            <a:r>
              <a:rPr kumimoji="0" lang="zh-CN" alt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cs typeface="Cambria" panose="02040503050406030204"/>
                <a:sym typeface="Cambria" panose="02040503050406030204"/>
              </a:rPr>
              <a:t>、登录对象：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cs typeface="Cambria" panose="02040503050406030204"/>
                <a:sym typeface="Cambria" panose="02040503050406030204"/>
              </a:rPr>
              <a:t>差旅报销对所有教职工开放，其他类型报销只对部门报销内勤开放。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026" y="361950"/>
            <a:ext cx="4333875" cy="6134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8909" y="4459240"/>
            <a:ext cx="5781964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其他说明：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/>
              <a:t>1</a:t>
            </a:r>
            <a:r>
              <a:rPr lang="zh-CN" altLang="en-US" sz="1400" dirty="0"/>
              <a:t>、云报销系统部署在江苏省财政厅，按财政厅相关要求，不同意开放短信平台，系统暂不支持短信登录；</a:t>
            </a:r>
            <a:endParaRPr lang="en-US" altLang="zh-CN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2</a:t>
            </a: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、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WEB</a:t>
            </a: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端不支持密码重置，重置密码需在手机端操作；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/>
              <a:t>3</a:t>
            </a:r>
            <a:r>
              <a:rPr lang="zh-CN" altLang="en-US" sz="1400" dirty="0"/>
              <a:t>、暂不支持新用户注册，如有新用户注册需求，请提供姓名及手机号，联系我方人员后台处理；</a:t>
            </a:r>
            <a:endParaRPr lang="en-US" altLang="zh-CN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/>
              <a:t>4</a:t>
            </a:r>
            <a:r>
              <a:rPr lang="zh-CN" altLang="en-US" sz="1400" dirty="0"/>
              <a:t>、用户手机号错误或密码错误，联系我方人员后台处理。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2</a:t>
            </a:r>
            <a:r>
              <a:rPr lang="zh-CN" altLang="en-US" dirty="0"/>
              <a:t>、基础设置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6427" y="740359"/>
            <a:ext cx="3045521" cy="56757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3" y="740359"/>
            <a:ext cx="3045521" cy="567574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7538046" y="923637"/>
            <a:ext cx="1708728" cy="20689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44" y="923637"/>
            <a:ext cx="3045522" cy="5675746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2382982" y="1560945"/>
            <a:ext cx="2447636" cy="17733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88944" y="740359"/>
            <a:ext cx="3045521" cy="57805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61572" y="740359"/>
            <a:ext cx="3045521" cy="57805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76643" y="740359"/>
            <a:ext cx="3045521" cy="57805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矩形 16"/>
          <p:cNvSpPr/>
          <p:nvPr/>
        </p:nvSpPr>
        <p:spPr>
          <a:xfrm>
            <a:off x="6615545" y="0"/>
            <a:ext cx="5576455" cy="6858000"/>
          </a:xfrm>
          <a:prstGeom prst="rect">
            <a:avLst/>
          </a:prstGeom>
          <a:solidFill>
            <a:srgbClr val="F5F5F8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p:txBody>
      </p:sp>
      <p:sp>
        <p:nvSpPr>
          <p:cNvPr id="452" name="文本框 2"/>
          <p:cNvSpPr txBox="1"/>
          <p:nvPr/>
        </p:nvSpPr>
        <p:spPr>
          <a:xfrm>
            <a:off x="1930283" y="2386929"/>
            <a:ext cx="6781853" cy="762001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b">
            <a:normAutofit/>
          </a:bodyPr>
          <a:lstStyle>
            <a:lvl1pPr>
              <a:defRPr sz="4000" spc="100">
                <a:solidFill>
                  <a:srgbClr val="005493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系统操作规范</a:t>
            </a:r>
            <a:endParaRPr dirty="0"/>
          </a:p>
        </p:txBody>
      </p:sp>
      <p:sp>
        <p:nvSpPr>
          <p:cNvPr id="453" name="Title 6"/>
          <p:cNvSpPr txBox="1"/>
          <p:nvPr/>
        </p:nvSpPr>
        <p:spPr>
          <a:xfrm>
            <a:off x="8007350" y="1665757"/>
            <a:ext cx="3900632" cy="352647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2400" spc="1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一、更改个人密码</a:t>
            </a:r>
            <a:endParaRPr lang="en-US" altLang="zh-CN" sz="2400" spc="100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2400" spc="100" dirty="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二、出差申请</a:t>
            </a:r>
            <a:endParaRPr lang="en-US" altLang="zh-CN" sz="2400" spc="100" dirty="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三、差旅报销</a:t>
            </a:r>
            <a:endParaRPr lang="en-US" altLang="zh-CN" dirty="0"/>
          </a:p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四、供应商及合同登记</a:t>
            </a:r>
            <a:endParaRPr lang="en-US" altLang="zh-CN" dirty="0"/>
          </a:p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五、合同付款</a:t>
            </a:r>
            <a:endParaRPr lang="en-US" altLang="zh-CN" dirty="0"/>
          </a:p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/>
              <a:t>六、其他费用报销</a:t>
            </a:r>
            <a:endParaRPr lang="en-US" altLang="zh-CN" dirty="0"/>
          </a:p>
        </p:txBody>
      </p:sp>
      <p:sp>
        <p:nvSpPr>
          <p:cNvPr id="454" name="文本框 1"/>
          <p:cNvSpPr txBox="1"/>
          <p:nvPr/>
        </p:nvSpPr>
        <p:spPr>
          <a:xfrm>
            <a:off x="2473753" y="3718306"/>
            <a:ext cx="2282191" cy="5847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200" spc="100">
                <a:solidFill>
                  <a:srgbClr val="3257AA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/>
              <a:t>PART </a:t>
            </a:r>
            <a:r>
              <a:rPr lang="en-US" altLang="zh-CN" dirty="0"/>
              <a:t>2</a:t>
            </a:r>
            <a:endParaRPr dirty="0"/>
          </a:p>
        </p:txBody>
      </p:sp>
      <p:pic>
        <p:nvPicPr>
          <p:cNvPr id="455" name="图片 6" descr="图片 6"/>
          <p:cNvPicPr>
            <a:picLocks noChangeAspect="1"/>
          </p:cNvPicPr>
          <p:nvPr/>
        </p:nvPicPr>
        <p:blipFill>
          <a:blip r:embed="rId1">
            <a:alphaModFix amt="89657"/>
          </a:blip>
          <a:srcRect l="33019" r="33019"/>
          <a:stretch>
            <a:fillRect/>
          </a:stretch>
        </p:blipFill>
        <p:spPr>
          <a:xfrm>
            <a:off x="0" y="0"/>
            <a:ext cx="927298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1</a:t>
            </a:r>
            <a:r>
              <a:rPr lang="zh-CN" altLang="en-US" dirty="0"/>
              <a:t>、更改个人密码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8" y="740359"/>
            <a:ext cx="2803039" cy="5703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47" y="740359"/>
            <a:ext cx="2820390" cy="57034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86" y="740358"/>
            <a:ext cx="2820312" cy="57034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102" y="740358"/>
            <a:ext cx="2792389" cy="5703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2</a:t>
            </a:r>
            <a:r>
              <a:rPr lang="zh-CN" altLang="en-US" dirty="0"/>
              <a:t>、出差申请及关联报销规范要求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97528" y="1859340"/>
            <a:ext cx="9966036" cy="3136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、业务场景：</a:t>
            </a:r>
            <a:endParaRPr lang="en-US" altLang="zh-CN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dirty="0"/>
              <a:t>用于教职工出差的申请；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②、原先线下打印出差审批单的所有场景，都需要在云报销系统中填写差旅申请单；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③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、线下出差审批单无需再打印，改为线上差旅申请单申请通过后，在报销系统中进行打印（需在电脑端操作）。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、管理规则：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、若多人出差，出差申请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出行人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必须选择多人；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/>
              <a:t>    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、若出差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行程有变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，可在审批通过的出差申请单上追加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补充申请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③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、出差申请单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审批通过后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，才能进行后续的差旅报销。</a:t>
            </a:r>
            <a:endParaRPr lang="en-US" altLang="zh-CN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229" y="214702"/>
            <a:ext cx="6787699" cy="52565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71729">
                    <a:alpha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defTabSz="913765">
              <a:lnSpc>
                <a:spcPct val="130000"/>
              </a:lnSpc>
              <a:spcBef>
                <a:spcPts val="1000"/>
              </a:spcBef>
              <a:buSzPct val="100000"/>
              <a:defRPr sz="2400" spc="1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dirty="0"/>
              <a:t>2</a:t>
            </a:r>
            <a:r>
              <a:rPr lang="zh-CN" altLang="en-US" dirty="0"/>
              <a:t>、出差申请</a:t>
            </a:r>
            <a:endParaRPr lang="en-US" altLang="zh-CN" spc="100" dirty="0">
              <a:solidFill>
                <a:srgbClr val="42424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230" y="934322"/>
            <a:ext cx="2863846" cy="53371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077" y="934320"/>
            <a:ext cx="2863846" cy="53371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934321"/>
            <a:ext cx="2863846" cy="53371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771" y="934320"/>
            <a:ext cx="2863846" cy="5337168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7923766" y="1099126"/>
            <a:ext cx="2245470" cy="34266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92229" y="934320"/>
            <a:ext cx="2887771" cy="53772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0000" y="935767"/>
            <a:ext cx="2792077" cy="53772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1274" y="934320"/>
            <a:ext cx="2887771" cy="53772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59045" y="934320"/>
            <a:ext cx="2887771" cy="53772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2763"/>
      </a:accent1>
      <a:accent2>
        <a:srgbClr val="ED2832"/>
      </a:accent2>
      <a:accent3>
        <a:srgbClr val="2C88D9"/>
      </a:accent3>
      <a:accent4>
        <a:srgbClr val="1C4794"/>
      </a:accent4>
      <a:accent5>
        <a:srgbClr val="708198"/>
      </a:accent5>
      <a:accent6>
        <a:srgbClr val="1FB8FC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 panose="02040503050406030204"/>
            <a:ea typeface="Cambria" panose="02040503050406030204"/>
            <a:cs typeface="Cambria" panose="02040503050406030204"/>
            <a:sym typeface="Cambria" panose="02040503050406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 panose="02040503050406030204"/>
            <a:ea typeface="Cambria" panose="02040503050406030204"/>
            <a:cs typeface="Cambria" panose="02040503050406030204"/>
            <a:sym typeface="Cambria" panose="02040503050406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2763"/>
      </a:accent1>
      <a:accent2>
        <a:srgbClr val="ED2832"/>
      </a:accent2>
      <a:accent3>
        <a:srgbClr val="2C88D9"/>
      </a:accent3>
      <a:accent4>
        <a:srgbClr val="1C4794"/>
      </a:accent4>
      <a:accent5>
        <a:srgbClr val="708198"/>
      </a:accent5>
      <a:accent6>
        <a:srgbClr val="1FB8FC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 panose="02040503050406030204"/>
            <a:ea typeface="Cambria" panose="02040503050406030204"/>
            <a:cs typeface="Cambria" panose="02040503050406030204"/>
            <a:sym typeface="Cambria" panose="02040503050406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 panose="02040503050406030204"/>
            <a:ea typeface="Cambria" panose="02040503050406030204"/>
            <a:cs typeface="Cambria" panose="02040503050406030204"/>
            <a:sym typeface="Cambria" panose="02040503050406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4304</Words>
  <Application>WPS 演示</Application>
  <PresentationFormat>宽屏</PresentationFormat>
  <Paragraphs>296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宋体</vt:lpstr>
      <vt:lpstr>Wingdings</vt:lpstr>
      <vt:lpstr>Cambria</vt:lpstr>
      <vt:lpstr>Calibri</vt:lpstr>
      <vt:lpstr>Arial</vt:lpstr>
      <vt:lpstr>等线</vt:lpstr>
      <vt:lpstr>黑体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wy983</cp:lastModifiedBy>
  <cp:revision>194</cp:revision>
  <dcterms:created xsi:type="dcterms:W3CDTF">2021-11-15T23:43:00Z</dcterms:created>
  <dcterms:modified xsi:type="dcterms:W3CDTF">2021-11-16T05:57:02Z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9946E5A4F867445A926D9D01CF761C90</vt:lpwstr>
  </property>
  <property fmtid="{D5CDD505-2E9C-101B-9397-08002B2CF9AE}" pid="3" name="KSOProductBuildVer">
    <vt:lpwstr>2052-11.1.0.11045</vt:lpwstr>
  </property>
</Properties>
</file>